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1" r:id="rId2"/>
    <p:sldId id="280" r:id="rId3"/>
    <p:sldId id="307" r:id="rId4"/>
    <p:sldId id="295" r:id="rId5"/>
    <p:sldId id="301" r:id="rId6"/>
    <p:sldId id="302" r:id="rId7"/>
    <p:sldId id="300" r:id="rId8"/>
    <p:sldId id="303" r:id="rId9"/>
    <p:sldId id="299" r:id="rId10"/>
    <p:sldId id="298" r:id="rId11"/>
    <p:sldId id="294" r:id="rId12"/>
    <p:sldId id="305" r:id="rId13"/>
    <p:sldId id="306" r:id="rId14"/>
    <p:sldId id="296" r:id="rId15"/>
    <p:sldId id="292" r:id="rId16"/>
    <p:sldId id="263" r:id="rId17"/>
    <p:sldId id="290" r:id="rId18"/>
    <p:sldId id="293" r:id="rId19"/>
    <p:sldId id="281" r:id="rId20"/>
    <p:sldId id="278" r:id="rId21"/>
  </p:sldIdLst>
  <p:sldSz cx="12192000" cy="6858000"/>
  <p:notesSz cx="6797675" cy="98567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1" d="100"/>
          <a:sy n="81" d="100"/>
        </p:scale>
        <p:origin x="706"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0EBD1C1D-C88D-4B3B-A6BA-51A296CA88BF}" type="datetimeFigureOut">
              <a:rPr lang="es-ES" smtClean="0"/>
              <a:t>17/11/2022</a:t>
            </a:fld>
            <a:endParaRPr lang="es-ES" dirty="0"/>
          </a:p>
        </p:txBody>
      </p:sp>
      <p:sp>
        <p:nvSpPr>
          <p:cNvPr id="4" name="Marcador de imagen d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79768" y="4743578"/>
            <a:ext cx="5438140" cy="3881111"/>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362239"/>
            <a:ext cx="2945659" cy="494550"/>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50443" y="9362239"/>
            <a:ext cx="2945659" cy="494550"/>
          </a:xfrm>
          <a:prstGeom prst="rect">
            <a:avLst/>
          </a:prstGeom>
        </p:spPr>
        <p:txBody>
          <a:bodyPr vert="horz" lIns="91440" tIns="45720" rIns="91440" bIns="45720" rtlCol="0" anchor="b"/>
          <a:lstStyle>
            <a:lvl1pPr algn="r">
              <a:defRPr sz="1200"/>
            </a:lvl1pPr>
          </a:lstStyle>
          <a:p>
            <a:fld id="{CF71A6DD-4643-4D35-8428-3794D05346CE}" type="slidenum">
              <a:rPr lang="es-ES" smtClean="0"/>
              <a:t>‹Nº›</a:t>
            </a:fld>
            <a:endParaRPr lang="es-ES" dirty="0"/>
          </a:p>
        </p:txBody>
      </p:sp>
    </p:spTree>
    <p:extLst>
      <p:ext uri="{BB962C8B-B14F-4D97-AF65-F5344CB8AC3E}">
        <p14:creationId xmlns:p14="http://schemas.microsoft.com/office/powerpoint/2010/main" val="2130186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250D771D-98F1-420F-AA42-BB4B134B7E76}"/>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7D96E84-C403-49CE-97C5-B2E0CB62718B}" type="slidenum">
              <a:rPr kumimoji="0" lang="es-ES" sz="1400" b="0" i="0" u="none" strike="noStrike" kern="1200" cap="none" spc="0" normalizeH="0" baseline="0" noProof="0" smtClean="0">
                <a:ln>
                  <a:noFill/>
                </a:ln>
                <a:solidFill>
                  <a:prstClr val="black"/>
                </a:solidFill>
                <a:effectLst/>
                <a:uLnTx/>
                <a:uFillTx/>
                <a:latin typeface="Liberation Serif"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s-ES" sz="1400" b="0" i="0" u="none" strike="noStrike" kern="1200" cap="none" spc="0" normalizeH="0" baseline="0" noProof="0" dirty="0">
              <a:ln>
                <a:noFill/>
              </a:ln>
              <a:solidFill>
                <a:prstClr val="black"/>
              </a:solidFill>
              <a:effectLst/>
              <a:uLnTx/>
              <a:uFillTx/>
              <a:latin typeface="Liberation Serif" pitchFamily="18"/>
              <a:cs typeface="Tahoma" pitchFamily="2"/>
            </a:endParaRPr>
          </a:p>
        </p:txBody>
      </p:sp>
      <p:sp>
        <p:nvSpPr>
          <p:cNvPr id="2" name="Marcador de imagen de diapositiva 1">
            <a:extLst>
              <a:ext uri="{FF2B5EF4-FFF2-40B4-BE49-F238E27FC236}">
                <a16:creationId xmlns:a16="http://schemas.microsoft.com/office/drawing/2014/main" id="{97160933-5521-4DA0-83C6-A5236684B305}"/>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21A244D7-C608-4523-85C0-300550CA316C}"/>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10</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471566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11</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1939287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12</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347412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13</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3423247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14</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209180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15</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3418393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16</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4081034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17</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3853248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6A5E68-7A25-467D-8B0A-21B3F9C8FCD0}"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a:p>
        </p:txBody>
      </p:sp>
    </p:spTree>
    <p:extLst>
      <p:ext uri="{BB962C8B-B14F-4D97-AF65-F5344CB8AC3E}">
        <p14:creationId xmlns:p14="http://schemas.microsoft.com/office/powerpoint/2010/main" val="1421805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19</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153820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2</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1746500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250D771D-98F1-420F-AA42-BB4B134B7E76}"/>
              </a:ext>
            </a:extLst>
          </p:cNvPr>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97D96E84-C403-49CE-97C5-B2E0CB62718B}" type="slidenum">
              <a:rPr kumimoji="0" lang="es-ES" sz="1400" b="0" i="0" u="none" strike="noStrike" kern="1200" cap="none" spc="0" normalizeH="0" baseline="0" noProof="0" smtClean="0">
                <a:ln>
                  <a:noFill/>
                </a:ln>
                <a:solidFill>
                  <a:prstClr val="black"/>
                </a:solidFill>
                <a:effectLst/>
                <a:uLnTx/>
                <a:uFillTx/>
                <a:latin typeface="Liberation Serif" pitchFamily="18"/>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20</a:t>
            </a:fld>
            <a:endParaRPr kumimoji="0" lang="es-ES" sz="1400" b="0" i="0" u="none" strike="noStrike" kern="1200" cap="none" spc="0" normalizeH="0" baseline="0" noProof="0" dirty="0">
              <a:ln>
                <a:noFill/>
              </a:ln>
              <a:solidFill>
                <a:prstClr val="black"/>
              </a:solidFill>
              <a:effectLst/>
              <a:uLnTx/>
              <a:uFillTx/>
              <a:latin typeface="Liberation Serif" pitchFamily="18"/>
              <a:cs typeface="Tahoma" pitchFamily="2"/>
            </a:endParaRPr>
          </a:p>
        </p:txBody>
      </p:sp>
      <p:sp>
        <p:nvSpPr>
          <p:cNvPr id="2" name="Marcador de imagen de diapositiva 1">
            <a:extLst>
              <a:ext uri="{FF2B5EF4-FFF2-40B4-BE49-F238E27FC236}">
                <a16:creationId xmlns:a16="http://schemas.microsoft.com/office/drawing/2014/main" id="{97160933-5521-4DA0-83C6-A5236684B305}"/>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21A244D7-C608-4523-85C0-300550CA316C}"/>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192804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3</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1706787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4</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3810536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5</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4191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6</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2244461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7</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230875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8</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951430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a:extLst>
              <a:ext uri="{FF2B5EF4-FFF2-40B4-BE49-F238E27FC236}">
                <a16:creationId xmlns:a16="http://schemas.microsoft.com/office/drawing/2014/main" id="{8CF6CDA7-DED5-4C31-9D60-A84678B079A0}"/>
              </a:ext>
            </a:extLst>
          </p:cNvPr>
          <p:cNvSpPr txBox="1">
            <a:spLocks noGrp="1"/>
          </p:cNvSpPr>
          <p:nvPr>
            <p:ph type="sldNum" sz="quarter" idx="5"/>
          </p:nvPr>
        </p:nvSpPr>
        <p:spPr>
          <a:ln/>
        </p:spPr>
        <p:txBody>
          <a:bodyPr lIns="0" tIns="0" rIns="0" bIns="0" anchor="b" anchorCtr="0">
            <a:noAutofit/>
          </a:bodyPr>
          <a:lstStyle/>
          <a:p>
            <a:pPr lvl="0"/>
            <a:fld id="{D36A5E68-7A25-467D-8B0A-21B3F9C8FCD0}" type="slidenum">
              <a:t>9</a:t>
            </a:fld>
            <a:endParaRPr lang="es-ES" dirty="0"/>
          </a:p>
        </p:txBody>
      </p:sp>
      <p:sp>
        <p:nvSpPr>
          <p:cNvPr id="2" name="Marcador de imagen de diapositiva 1">
            <a:extLst>
              <a:ext uri="{FF2B5EF4-FFF2-40B4-BE49-F238E27FC236}">
                <a16:creationId xmlns:a16="http://schemas.microsoft.com/office/drawing/2014/main" id="{1F0E798A-42A9-40A3-91B0-041E75A43E3F}"/>
              </a:ext>
            </a:extLst>
          </p:cNvPr>
          <p:cNvSpPr>
            <a:spLocks noGrp="1" noRot="1" noChangeAspect="1" noResize="1"/>
          </p:cNvSpPr>
          <p:nvPr>
            <p:ph type="sldImg"/>
          </p:nvPr>
        </p:nvSpPr>
        <p:spPr>
          <a:xfrm>
            <a:off x="-95250" y="876300"/>
            <a:ext cx="7681913" cy="4321175"/>
          </a:xfrm>
          <a:solidFill>
            <a:srgbClr val="729FCF"/>
          </a:solidFill>
          <a:ln w="25400">
            <a:solidFill>
              <a:srgbClr val="3465A4"/>
            </a:solidFill>
            <a:prstDash val="solid"/>
          </a:ln>
        </p:spPr>
      </p:sp>
      <p:sp>
        <p:nvSpPr>
          <p:cNvPr id="3" name="Marcador de notas 2">
            <a:extLst>
              <a:ext uri="{FF2B5EF4-FFF2-40B4-BE49-F238E27FC236}">
                <a16:creationId xmlns:a16="http://schemas.microsoft.com/office/drawing/2014/main" id="{EF5A3B2F-BC93-4940-92C3-B677DC9E6638}"/>
              </a:ext>
            </a:extLst>
          </p:cNvPr>
          <p:cNvSpPr txBox="1">
            <a:spLocks noGrp="1"/>
          </p:cNvSpPr>
          <p:nvPr>
            <p:ph type="body" sz="quarter" idx="1"/>
          </p:nvPr>
        </p:nvSpPr>
        <p:spPr>
          <a:xfrm>
            <a:off x="679768" y="4743579"/>
            <a:ext cx="5438140" cy="275050"/>
          </a:xfrm>
        </p:spPr>
        <p:txBody>
          <a:bodyPr>
            <a:spAutoFit/>
          </a:bodyPr>
          <a:lstStyle/>
          <a:p>
            <a:endParaRPr lang="es-ES" dirty="0"/>
          </a:p>
        </p:txBody>
      </p:sp>
    </p:spTree>
    <p:extLst>
      <p:ext uri="{BB962C8B-B14F-4D97-AF65-F5344CB8AC3E}">
        <p14:creationId xmlns:p14="http://schemas.microsoft.com/office/powerpoint/2010/main" val="228770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lvl="0"/>
            <a:endParaRPr lang="es-E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lvl="0"/>
            <a:endParaRPr lang="es-E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lvl="0"/>
            <a:fld id="{6BEDEA42-7C7E-4696-BCA1-8977BB53CBCC}" type="slidenum">
              <a:rPr lang="es-ES" smtClean="0"/>
              <a:t>‹Nº›</a:t>
            </a:fld>
            <a:endParaRPr lang="es-ES" dirty="0"/>
          </a:p>
        </p:txBody>
      </p:sp>
    </p:spTree>
    <p:extLst>
      <p:ext uri="{BB962C8B-B14F-4D97-AF65-F5344CB8AC3E}">
        <p14:creationId xmlns:p14="http://schemas.microsoft.com/office/powerpoint/2010/main" val="97154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lvl="0"/>
            <a:endParaRPr lang="es-ES" dirty="0"/>
          </a:p>
        </p:txBody>
      </p:sp>
      <p:sp>
        <p:nvSpPr>
          <p:cNvPr id="5" name="Footer Placeholder 4"/>
          <p:cNvSpPr>
            <a:spLocks noGrp="1"/>
          </p:cNvSpPr>
          <p:nvPr>
            <p:ph type="ftr" sz="quarter" idx="11"/>
          </p:nvPr>
        </p:nvSpPr>
        <p:spPr/>
        <p:txBody>
          <a:bodyPr/>
          <a:lstStyle/>
          <a:p>
            <a:pPr lvl="0"/>
            <a:endParaRPr lang="es-ES" dirty="0"/>
          </a:p>
        </p:txBody>
      </p:sp>
      <p:sp>
        <p:nvSpPr>
          <p:cNvPr id="6" name="Slide Number Placeholder 5"/>
          <p:cNvSpPr>
            <a:spLocks noGrp="1"/>
          </p:cNvSpPr>
          <p:nvPr>
            <p:ph type="sldNum" sz="quarter" idx="12"/>
          </p:nvPr>
        </p:nvSpPr>
        <p:spPr/>
        <p:txBody>
          <a:bodyPr/>
          <a:lstStyle/>
          <a:p>
            <a:pPr lvl="0"/>
            <a:fld id="{4592778B-97C8-4D3C-9592-1A0B91068699}" type="slidenum">
              <a:rPr lang="es-ES" smtClean="0"/>
              <a:t>‹Nº›</a:t>
            </a:fld>
            <a:endParaRPr lang="es-ES" dirty="0"/>
          </a:p>
        </p:txBody>
      </p:sp>
    </p:spTree>
    <p:extLst>
      <p:ext uri="{BB962C8B-B14F-4D97-AF65-F5344CB8AC3E}">
        <p14:creationId xmlns:p14="http://schemas.microsoft.com/office/powerpoint/2010/main" val="85825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lvl="0"/>
            <a:endParaRPr lang="es-ES" dirty="0"/>
          </a:p>
        </p:txBody>
      </p:sp>
      <p:sp>
        <p:nvSpPr>
          <p:cNvPr id="5" name="Footer Placeholder 4"/>
          <p:cNvSpPr>
            <a:spLocks noGrp="1"/>
          </p:cNvSpPr>
          <p:nvPr>
            <p:ph type="ftr" sz="quarter" idx="11"/>
          </p:nvPr>
        </p:nvSpPr>
        <p:spPr>
          <a:xfrm>
            <a:off x="774923" y="5951811"/>
            <a:ext cx="7896279" cy="365125"/>
          </a:xfrm>
        </p:spPr>
        <p:txBody>
          <a:bodyPr/>
          <a:lstStyle/>
          <a:p>
            <a:pPr lvl="0"/>
            <a:endParaRPr lang="es-E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lvl="0"/>
            <a:fld id="{C0BF4FC3-412F-48C2-AAEA-1C4B1037BF3B}" type="slidenum">
              <a:rPr lang="es-ES" smtClean="0"/>
              <a:t>‹Nº›</a:t>
            </a:fld>
            <a:endParaRPr lang="es-ES" dirty="0"/>
          </a:p>
        </p:txBody>
      </p:sp>
    </p:spTree>
    <p:extLst>
      <p:ext uri="{BB962C8B-B14F-4D97-AF65-F5344CB8AC3E}">
        <p14:creationId xmlns:p14="http://schemas.microsoft.com/office/powerpoint/2010/main" val="400776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lvl="0"/>
            <a:endParaRPr lang="es-ES" dirty="0"/>
          </a:p>
        </p:txBody>
      </p:sp>
      <p:sp>
        <p:nvSpPr>
          <p:cNvPr id="5" name="Footer Placeholder 4"/>
          <p:cNvSpPr>
            <a:spLocks noGrp="1"/>
          </p:cNvSpPr>
          <p:nvPr>
            <p:ph type="ftr" sz="quarter" idx="11"/>
          </p:nvPr>
        </p:nvSpPr>
        <p:spPr/>
        <p:txBody>
          <a:bodyPr/>
          <a:lstStyle/>
          <a:p>
            <a:pPr lvl="0"/>
            <a:endParaRPr lang="es-ES" dirty="0"/>
          </a:p>
        </p:txBody>
      </p:sp>
      <p:sp>
        <p:nvSpPr>
          <p:cNvPr id="6" name="Slide Number Placeholder 5"/>
          <p:cNvSpPr>
            <a:spLocks noGrp="1"/>
          </p:cNvSpPr>
          <p:nvPr>
            <p:ph type="sldNum" sz="quarter" idx="12"/>
          </p:nvPr>
        </p:nvSpPr>
        <p:spPr>
          <a:xfrm>
            <a:off x="10558300" y="5956137"/>
            <a:ext cx="1052508" cy="365125"/>
          </a:xfrm>
        </p:spPr>
        <p:txBody>
          <a:bodyPr/>
          <a:lstStyle/>
          <a:p>
            <a:pPr lvl="0"/>
            <a:fld id="{EA01359D-8D47-458E-9CA7-7BE9560B6B49}" type="slidenum">
              <a:rPr lang="es-ES" smtClean="0"/>
              <a:t>‹Nº›</a:t>
            </a:fld>
            <a:endParaRPr lang="es-ES" dirty="0"/>
          </a:p>
        </p:txBody>
      </p:sp>
    </p:spTree>
    <p:extLst>
      <p:ext uri="{BB962C8B-B14F-4D97-AF65-F5344CB8AC3E}">
        <p14:creationId xmlns:p14="http://schemas.microsoft.com/office/powerpoint/2010/main" val="196428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lvl="0"/>
            <a:endParaRPr lang="es-E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lvl="0"/>
            <a:endParaRPr lang="es-E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lvl="0"/>
            <a:fld id="{AA2900EB-FDD9-47A8-9188-8D4C1B5918C8}" type="slidenum">
              <a:rPr lang="es-ES" smtClean="0"/>
              <a:t>‹Nº›</a:t>
            </a:fld>
            <a:endParaRPr lang="es-ES" dirty="0"/>
          </a:p>
        </p:txBody>
      </p:sp>
    </p:spTree>
    <p:extLst>
      <p:ext uri="{BB962C8B-B14F-4D97-AF65-F5344CB8AC3E}">
        <p14:creationId xmlns:p14="http://schemas.microsoft.com/office/powerpoint/2010/main" val="156686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lvl="0"/>
            <a:endParaRPr lang="es-ES" dirty="0"/>
          </a:p>
        </p:txBody>
      </p:sp>
      <p:sp>
        <p:nvSpPr>
          <p:cNvPr id="6" name="Footer Placeholder 5"/>
          <p:cNvSpPr>
            <a:spLocks noGrp="1"/>
          </p:cNvSpPr>
          <p:nvPr>
            <p:ph type="ftr" sz="quarter" idx="11"/>
          </p:nvPr>
        </p:nvSpPr>
        <p:spPr/>
        <p:txBody>
          <a:bodyPr/>
          <a:lstStyle/>
          <a:p>
            <a:pPr lvl="0"/>
            <a:endParaRPr lang="es-ES" dirty="0"/>
          </a:p>
        </p:txBody>
      </p:sp>
      <p:sp>
        <p:nvSpPr>
          <p:cNvPr id="7" name="Slide Number Placeholder 6"/>
          <p:cNvSpPr>
            <a:spLocks noGrp="1"/>
          </p:cNvSpPr>
          <p:nvPr>
            <p:ph type="sldNum" sz="quarter" idx="12"/>
          </p:nvPr>
        </p:nvSpPr>
        <p:spPr/>
        <p:txBody>
          <a:bodyPr/>
          <a:lstStyle/>
          <a:p>
            <a:pPr lvl="0"/>
            <a:fld id="{7B8AB94C-3E9C-47FE-90E8-3D8D253B0BE1}" type="slidenum">
              <a:rPr lang="es-ES" smtClean="0"/>
              <a:t>‹Nº›</a:t>
            </a:fld>
            <a:endParaRPr lang="es-ES" dirty="0"/>
          </a:p>
        </p:txBody>
      </p:sp>
    </p:spTree>
    <p:extLst>
      <p:ext uri="{BB962C8B-B14F-4D97-AF65-F5344CB8AC3E}">
        <p14:creationId xmlns:p14="http://schemas.microsoft.com/office/powerpoint/2010/main" val="260719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lvl="0"/>
            <a:endParaRPr lang="es-ES" dirty="0"/>
          </a:p>
        </p:txBody>
      </p:sp>
      <p:sp>
        <p:nvSpPr>
          <p:cNvPr id="8" name="Footer Placeholder 7"/>
          <p:cNvSpPr>
            <a:spLocks noGrp="1"/>
          </p:cNvSpPr>
          <p:nvPr>
            <p:ph type="ftr" sz="quarter" idx="11"/>
          </p:nvPr>
        </p:nvSpPr>
        <p:spPr/>
        <p:txBody>
          <a:bodyPr/>
          <a:lstStyle/>
          <a:p>
            <a:pPr lvl="0"/>
            <a:endParaRPr lang="es-ES" dirty="0"/>
          </a:p>
        </p:txBody>
      </p:sp>
      <p:sp>
        <p:nvSpPr>
          <p:cNvPr id="9" name="Slide Number Placeholder 8"/>
          <p:cNvSpPr>
            <a:spLocks noGrp="1"/>
          </p:cNvSpPr>
          <p:nvPr>
            <p:ph type="sldNum" sz="quarter" idx="12"/>
          </p:nvPr>
        </p:nvSpPr>
        <p:spPr/>
        <p:txBody>
          <a:bodyPr/>
          <a:lstStyle/>
          <a:p>
            <a:pPr lvl="0"/>
            <a:fld id="{B3340459-5E8E-4762-BCD8-2F6A153B5189}" type="slidenum">
              <a:rPr lang="es-ES" smtClean="0"/>
              <a:t>‹Nº›</a:t>
            </a:fld>
            <a:endParaRPr lang="es-ES" dirty="0"/>
          </a:p>
        </p:txBody>
      </p:sp>
    </p:spTree>
    <p:extLst>
      <p:ext uri="{BB962C8B-B14F-4D97-AF65-F5344CB8AC3E}">
        <p14:creationId xmlns:p14="http://schemas.microsoft.com/office/powerpoint/2010/main" val="71428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lvl="0"/>
            <a:endParaRPr lang="es-ES" dirty="0"/>
          </a:p>
        </p:txBody>
      </p:sp>
      <p:sp>
        <p:nvSpPr>
          <p:cNvPr id="4" name="Footer Placeholder 3"/>
          <p:cNvSpPr>
            <a:spLocks noGrp="1"/>
          </p:cNvSpPr>
          <p:nvPr>
            <p:ph type="ftr" sz="quarter" idx="11"/>
          </p:nvPr>
        </p:nvSpPr>
        <p:spPr/>
        <p:txBody>
          <a:bodyPr/>
          <a:lstStyle/>
          <a:p>
            <a:pPr lvl="0"/>
            <a:endParaRPr lang="es-ES" dirty="0"/>
          </a:p>
        </p:txBody>
      </p:sp>
      <p:sp>
        <p:nvSpPr>
          <p:cNvPr id="5" name="Slide Number Placeholder 4"/>
          <p:cNvSpPr>
            <a:spLocks noGrp="1"/>
          </p:cNvSpPr>
          <p:nvPr>
            <p:ph type="sldNum" sz="quarter" idx="12"/>
          </p:nvPr>
        </p:nvSpPr>
        <p:spPr/>
        <p:txBody>
          <a:bodyPr/>
          <a:lstStyle/>
          <a:p>
            <a:pPr lvl="0"/>
            <a:fld id="{F2063552-E8EB-478C-BF52-34AF3459D403}" type="slidenum">
              <a:rPr lang="es-ES" smtClean="0"/>
              <a:t>‹Nº›</a:t>
            </a:fld>
            <a:endParaRPr lang="es-ES" dirty="0"/>
          </a:p>
        </p:txBody>
      </p:sp>
    </p:spTree>
    <p:extLst>
      <p:ext uri="{BB962C8B-B14F-4D97-AF65-F5344CB8AC3E}">
        <p14:creationId xmlns:p14="http://schemas.microsoft.com/office/powerpoint/2010/main" val="364097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s-ES" dirty="0"/>
          </a:p>
        </p:txBody>
      </p:sp>
      <p:sp>
        <p:nvSpPr>
          <p:cNvPr id="3" name="Footer Placeholder 2"/>
          <p:cNvSpPr>
            <a:spLocks noGrp="1"/>
          </p:cNvSpPr>
          <p:nvPr>
            <p:ph type="ftr" sz="quarter" idx="11"/>
          </p:nvPr>
        </p:nvSpPr>
        <p:spPr/>
        <p:txBody>
          <a:bodyPr/>
          <a:lstStyle/>
          <a:p>
            <a:pPr lvl="0"/>
            <a:endParaRPr lang="es-ES" dirty="0"/>
          </a:p>
        </p:txBody>
      </p:sp>
      <p:sp>
        <p:nvSpPr>
          <p:cNvPr id="4" name="Slide Number Placeholder 3"/>
          <p:cNvSpPr>
            <a:spLocks noGrp="1"/>
          </p:cNvSpPr>
          <p:nvPr>
            <p:ph type="sldNum" sz="quarter" idx="12"/>
          </p:nvPr>
        </p:nvSpPr>
        <p:spPr/>
        <p:txBody>
          <a:bodyPr/>
          <a:lstStyle/>
          <a:p>
            <a:pPr lvl="0"/>
            <a:fld id="{AED27E55-2309-48C7-9105-B70513C7F25C}" type="slidenum">
              <a:rPr lang="es-ES" smtClean="0"/>
              <a:t>‹Nº›</a:t>
            </a:fld>
            <a:endParaRPr lang="es-ES" dirty="0"/>
          </a:p>
        </p:txBody>
      </p:sp>
    </p:spTree>
    <p:extLst>
      <p:ext uri="{BB962C8B-B14F-4D97-AF65-F5344CB8AC3E}">
        <p14:creationId xmlns:p14="http://schemas.microsoft.com/office/powerpoint/2010/main" val="304553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lvl="0"/>
            <a:endParaRPr lang="es-E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lvl="0"/>
            <a:endParaRPr lang="es-E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lvl="0"/>
            <a:fld id="{56704DFA-F641-4A3F-8D89-62ABB762535A}" type="slidenum">
              <a:rPr lang="es-ES" smtClean="0"/>
              <a:t>‹Nº›</a:t>
            </a:fld>
            <a:endParaRPr lang="es-ES" dirty="0"/>
          </a:p>
        </p:txBody>
      </p:sp>
    </p:spTree>
    <p:extLst>
      <p:ext uri="{BB962C8B-B14F-4D97-AF65-F5344CB8AC3E}">
        <p14:creationId xmlns:p14="http://schemas.microsoft.com/office/powerpoint/2010/main" val="268454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lvl="0"/>
            <a:endParaRPr lang="es-ES" dirty="0"/>
          </a:p>
        </p:txBody>
      </p:sp>
      <p:sp>
        <p:nvSpPr>
          <p:cNvPr id="6" name="Footer Placeholder 5"/>
          <p:cNvSpPr>
            <a:spLocks noGrp="1"/>
          </p:cNvSpPr>
          <p:nvPr>
            <p:ph type="ftr" sz="quarter" idx="11"/>
          </p:nvPr>
        </p:nvSpPr>
        <p:spPr/>
        <p:txBody>
          <a:bodyPr/>
          <a:lstStyle/>
          <a:p>
            <a:pPr lvl="0"/>
            <a:endParaRPr lang="es-ES" dirty="0"/>
          </a:p>
        </p:txBody>
      </p:sp>
      <p:sp>
        <p:nvSpPr>
          <p:cNvPr id="7" name="Slide Number Placeholder 6"/>
          <p:cNvSpPr>
            <a:spLocks noGrp="1"/>
          </p:cNvSpPr>
          <p:nvPr>
            <p:ph type="sldNum" sz="quarter" idx="12"/>
          </p:nvPr>
        </p:nvSpPr>
        <p:spPr/>
        <p:txBody>
          <a:bodyPr/>
          <a:lstStyle/>
          <a:p>
            <a:pPr lvl="0"/>
            <a:fld id="{49C1F4CB-2F2B-4898-85B8-4797965068C5}" type="slidenum">
              <a:rPr lang="es-ES" smtClean="0"/>
              <a:t>‹Nº›</a:t>
            </a:fld>
            <a:endParaRPr lang="es-ES" dirty="0"/>
          </a:p>
        </p:txBody>
      </p:sp>
    </p:spTree>
    <p:extLst>
      <p:ext uri="{BB962C8B-B14F-4D97-AF65-F5344CB8AC3E}">
        <p14:creationId xmlns:p14="http://schemas.microsoft.com/office/powerpoint/2010/main" val="403918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endParaRPr lang="es-E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85EB992-0A85-4D4D-85CB-E3F4CE205546}" type="slidenum">
              <a:rPr lang="es-ES" smtClean="0"/>
              <a:t>‹Nº›</a:t>
            </a:fld>
            <a:endParaRPr lang="es-E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46483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D6867CF9-170D-43E7-B153-262063FE1F0E}"/>
              </a:ext>
            </a:extLst>
          </p:cNvPr>
          <p:cNvSpPr txBox="1">
            <a:spLocks noGrp="1"/>
          </p:cNvSpPr>
          <p:nvPr>
            <p:ph type="subTitle" idx="4294967295"/>
          </p:nvPr>
        </p:nvSpPr>
        <p:spPr>
          <a:xfrm>
            <a:off x="1585520" y="1702819"/>
            <a:ext cx="9144000" cy="3592513"/>
          </a:xfrm>
          <a:solidFill>
            <a:srgbClr val="990000"/>
          </a:solidFill>
        </p:spPr>
        <p:txBody>
          <a:bodyPr anchor="ctr">
            <a:normAutofit/>
          </a:bodyPr>
          <a:lstStyle/>
          <a:p>
            <a:pPr marL="0" lvl="0" indent="0" algn="ctr">
              <a:buNone/>
            </a:pPr>
            <a:r>
              <a:rPr lang="es-ES" sz="4355" b="1" dirty="0">
                <a:solidFill>
                  <a:schemeClr val="bg2"/>
                </a:solidFill>
              </a:rPr>
              <a:t>REFORMA FISCAL 2022-2023   NOVETATS INTRODUÏDES EN LA LLEI D’ACOMPANYAMENT ALS PRESSUPOSTOS PER A L’ANY 2023</a:t>
            </a:r>
          </a:p>
        </p:txBody>
      </p:sp>
      <p:pic>
        <p:nvPicPr>
          <p:cNvPr id="3" name="Imagen 2">
            <a:extLst>
              <a:ext uri="{FF2B5EF4-FFF2-40B4-BE49-F238E27FC236}">
                <a16:creationId xmlns:a16="http://schemas.microsoft.com/office/drawing/2014/main" id="{6F0B58A8-B4B4-4CB6-8510-9573E2028796}"/>
              </a:ext>
            </a:extLst>
          </p:cNvPr>
          <p:cNvPicPr>
            <a:picLocks noChangeAspect="1"/>
          </p:cNvPicPr>
          <p:nvPr/>
        </p:nvPicPr>
        <p:blipFill>
          <a:blip r:embed="rId3"/>
          <a:stretch>
            <a:fillRect/>
          </a:stretch>
        </p:blipFill>
        <p:spPr>
          <a:xfrm>
            <a:off x="8875489" y="6083741"/>
            <a:ext cx="3316511" cy="7742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t">
            <a:normAutofit/>
          </a:bodyPr>
          <a:lstStyle/>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ITPAJD</a:t>
            </a:r>
          </a:p>
          <a:p>
            <a:pPr marL="207386" indent="0" algn="ctr">
              <a:buClr>
                <a:schemeClr val="accent1"/>
              </a:buClr>
              <a:buNone/>
            </a:pPr>
            <a:r>
              <a:rPr lang="ca-ES-valencia" sz="1800" b="1" dirty="0">
                <a:solidFill>
                  <a:schemeClr val="accent1"/>
                </a:solidFill>
                <a:effectLst>
                  <a:outerShdw blurRad="38100" dist="38100" dir="2700000" algn="tl">
                    <a:srgbClr val="000000">
                      <a:alpha val="43137"/>
                    </a:srgbClr>
                  </a:outerShdw>
                </a:effectLst>
              </a:rPr>
              <a:t>Amb caràcter indefinit</a:t>
            </a:r>
            <a:endParaRPr lang="ca-ES-valencia" b="1" dirty="0">
              <a:solidFill>
                <a:schemeClr val="accent1"/>
              </a:solidFill>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S'adeqüen els límits de renda per als incentius fiscals regulats en els números 2 i 5 de l'apartat quatre de l'article 13 de la Llei 13/1997.</a:t>
            </a:r>
          </a:p>
          <a:p>
            <a:pPr marL="817136" lvl="1" indent="-285750" algn="just">
              <a:buClr>
                <a:schemeClr val="accent1"/>
              </a:buClr>
            </a:pPr>
            <a:r>
              <a:rPr lang="ca-ES-valencia" sz="1800" b="1" dirty="0">
                <a:solidFill>
                  <a:schemeClr val="tx1"/>
                </a:solidFill>
                <a:effectLst>
                  <a:outerShdw blurRad="38100" dist="38100" dir="2700000" algn="tl">
                    <a:srgbClr val="000000">
                      <a:alpha val="43137"/>
                    </a:srgbClr>
                  </a:outerShdw>
                </a:effectLst>
              </a:rPr>
              <a:t>Adquisició d'habitatges habitual d'una família nombrosa o monoparental, sempre que la suma de les bases liquidables no excedisca dels límits establits en l'apartat quatre d'article quatre de la Llei 13/1997 en funció de la qualificació de família nombrosa i del règim de declaració emprat.</a:t>
            </a:r>
          </a:p>
          <a:p>
            <a:pPr marL="817136" lvl="1" indent="-285750" algn="just">
              <a:buClr>
                <a:schemeClr val="accent1"/>
              </a:buClr>
            </a:pPr>
            <a:r>
              <a:rPr lang="ca-ES-valencia" sz="1800" b="1" dirty="0">
                <a:solidFill>
                  <a:schemeClr val="tx1"/>
                </a:solidFill>
                <a:effectLst>
                  <a:outerShdw blurRad="38100" dist="38100" dir="2700000" algn="tl">
                    <a:srgbClr val="000000">
                      <a:alpha val="43137"/>
                    </a:srgbClr>
                  </a:outerShdw>
                </a:effectLst>
              </a:rPr>
              <a:t>Adquisició d'habitatge habitual per a dones víctimes de violència de gènere, per a contribuents amb suma de bases liquidables no excedisca dels 30.000 euros en cas de tributar de manera individual, o 47.000 de manera conjunta.</a:t>
            </a: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Tree>
    <p:extLst>
      <p:ext uri="{BB962C8B-B14F-4D97-AF65-F5344CB8AC3E}">
        <p14:creationId xmlns:p14="http://schemas.microsoft.com/office/powerpoint/2010/main" val="15929254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2395" y="1010525"/>
            <a:ext cx="3877982" cy="4624327"/>
          </a:xfrm>
          <a:noFill/>
        </p:spPr>
        <p:txBody>
          <a:bodyPr vert="horz" lIns="91440" tIns="45720" rIns="91440" bIns="45720" rtlCol="0" anchor="ctr">
            <a:normAutofit/>
          </a:bodyPr>
          <a:lstStyle/>
          <a:p>
            <a:pPr indent="-209019" algn="ctr"/>
            <a:r>
              <a:rPr lang="en-US" dirty="0">
                <a:solidFill>
                  <a:schemeClr val="bg2"/>
                </a:solidFill>
              </a:rPr>
              <a:t>AVANT</a:t>
            </a:r>
            <a:r>
              <a:rPr lang="es-ES" dirty="0" err="1">
                <a:solidFill>
                  <a:schemeClr val="bg2"/>
                </a:solidFill>
              </a:rPr>
              <a:t>Projecte</a:t>
            </a:r>
            <a:r>
              <a:rPr lang="es-ES" dirty="0">
                <a:solidFill>
                  <a:schemeClr val="bg2"/>
                </a:solidFill>
              </a:rPr>
              <a:t> </a:t>
            </a:r>
            <a:r>
              <a:rPr lang="es-ES" dirty="0" err="1">
                <a:solidFill>
                  <a:schemeClr val="bg2"/>
                </a:solidFill>
              </a:rPr>
              <a:t>Llei</a:t>
            </a:r>
            <a:r>
              <a:rPr lang="es-ES" dirty="0">
                <a:solidFill>
                  <a:schemeClr val="bg2"/>
                </a:solidFill>
              </a:rPr>
              <a:t> de </a:t>
            </a:r>
            <a:r>
              <a:rPr lang="es-ES" dirty="0" err="1">
                <a:solidFill>
                  <a:schemeClr val="bg2"/>
                </a:solidFill>
              </a:rPr>
              <a:t>presussupostos</a:t>
            </a:r>
            <a:r>
              <a:rPr lang="es-ES" dirty="0">
                <a:solidFill>
                  <a:schemeClr val="bg2"/>
                </a:solidFill>
              </a:rPr>
              <a:t> 2023</a:t>
            </a:r>
            <a:br>
              <a:rPr lang="es-ES" dirty="0">
                <a:solidFill>
                  <a:schemeClr val="bg2"/>
                </a:solidFill>
              </a:rPr>
            </a:br>
            <a:endParaRPr lang="en-US" dirty="0">
              <a:solidFill>
                <a:schemeClr val="bg2"/>
              </a:solidFill>
            </a:endParaRPr>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4988634" y="528645"/>
            <a:ext cx="6437680" cy="3939701"/>
          </a:xfrm>
        </p:spPr>
        <p:txBody>
          <a:bodyPr vert="horz" lIns="91440" tIns="45720" rIns="91440" bIns="45720" rtlCol="0" anchor="t">
            <a:normAutofit/>
          </a:bodyPr>
          <a:lstStyle/>
          <a:p>
            <a:pPr marL="207386" indent="0" algn="ctr">
              <a:buClr>
                <a:schemeClr val="accent1"/>
              </a:buClr>
              <a:buNone/>
            </a:pPr>
            <a:r>
              <a:rPr lang="es-ES_tradnl" sz="2000" b="1" dirty="0">
                <a:solidFill>
                  <a:schemeClr val="accent1"/>
                </a:solidFill>
                <a:effectLst>
                  <a:outerShdw blurRad="38100" dist="38100" dir="2700000" algn="tl">
                    <a:srgbClr val="000000">
                      <a:alpha val="43137"/>
                    </a:srgbClr>
                  </a:outerShdw>
                </a:effectLst>
              </a:rPr>
              <a:t>IRPF</a:t>
            </a:r>
          </a:p>
          <a:p>
            <a:pPr marL="207386" indent="0" algn="ctr">
              <a:buClr>
                <a:schemeClr val="accent1"/>
              </a:buClr>
              <a:buNone/>
            </a:pPr>
            <a:r>
              <a:rPr lang="ca-ES-valencia" sz="2000" b="1" dirty="0">
                <a:solidFill>
                  <a:srgbClr val="C00000"/>
                </a:solidFill>
                <a:effectLst>
                  <a:outerShdw blurRad="38100" dist="38100" dir="2700000" algn="tl">
                    <a:srgbClr val="000000">
                      <a:alpha val="43137"/>
                    </a:srgbClr>
                  </a:outerShdw>
                </a:effectLst>
              </a:rPr>
              <a:t>Amb efectes per als períodes impositius conclosos des de l’1 de gener de 2023</a:t>
            </a:r>
            <a:endParaRPr lang="es-ES" sz="2000" b="1" dirty="0">
              <a:solidFill>
                <a:srgbClr val="C00000"/>
              </a:solidFill>
              <a:effectLst>
                <a:outerShdw blurRad="38100" dist="38100" dir="2700000" algn="tl">
                  <a:srgbClr val="000000">
                    <a:alpha val="43137"/>
                  </a:srgbClr>
                </a:outerShdw>
              </a:effectLst>
            </a:endParaRPr>
          </a:p>
          <a:p>
            <a:pPr marL="817136" lvl="1" indent="-285750" algn="just">
              <a:buClr>
                <a:schemeClr val="accent1"/>
              </a:buClr>
            </a:pPr>
            <a:r>
              <a:rPr lang="es-ES" sz="2000" b="1" dirty="0">
                <a:effectLst>
                  <a:outerShdw blurRad="38100" dist="38100" dir="2700000" algn="tl">
                    <a:srgbClr val="000000">
                      <a:alpha val="43137"/>
                    </a:srgbClr>
                  </a:outerShdw>
                </a:effectLst>
              </a:rPr>
              <a:t>Es modifica </a:t>
            </a:r>
            <a:r>
              <a:rPr lang="es-ES" sz="2000" b="1" dirty="0" err="1">
                <a:effectLst>
                  <a:outerShdw blurRad="38100" dist="38100" dir="2700000" algn="tl">
                    <a:srgbClr val="000000">
                      <a:alpha val="43137"/>
                    </a:srgbClr>
                  </a:outerShdw>
                </a:effectLst>
              </a:rPr>
              <a:t>l'escala</a:t>
            </a:r>
            <a:r>
              <a:rPr lang="es-ES" sz="2000" b="1" dirty="0">
                <a:effectLst>
                  <a:outerShdw blurRad="38100" dist="38100" dir="2700000" algn="tl">
                    <a:srgbClr val="000000">
                      <a:alpha val="43137"/>
                    </a:srgbClr>
                  </a:outerShdw>
                </a:effectLst>
              </a:rPr>
              <a:t> </a:t>
            </a:r>
            <a:r>
              <a:rPr lang="es-ES" sz="2000" b="1" dirty="0" err="1">
                <a:effectLst>
                  <a:outerShdw blurRad="38100" dist="38100" dir="2700000" algn="tl">
                    <a:srgbClr val="000000">
                      <a:alpha val="43137"/>
                    </a:srgbClr>
                  </a:outerShdw>
                </a:effectLst>
              </a:rPr>
              <a:t>autonòmica</a:t>
            </a:r>
            <a:r>
              <a:rPr lang="es-ES" sz="2000" b="1" dirty="0">
                <a:effectLst>
                  <a:outerShdw blurRad="38100" dist="38100" dir="2700000" algn="tl">
                    <a:srgbClr val="000000">
                      <a:alpha val="43137"/>
                    </a:srgbClr>
                  </a:outerShdw>
                </a:effectLst>
              </a:rPr>
              <a:t> del </a:t>
            </a:r>
            <a:r>
              <a:rPr lang="es-ES" sz="2000" b="1" dirty="0" err="1">
                <a:effectLst>
                  <a:outerShdw blurRad="38100" dist="38100" dir="2700000" algn="tl">
                    <a:srgbClr val="000000">
                      <a:alpha val="43137"/>
                    </a:srgbClr>
                  </a:outerShdw>
                </a:effectLst>
              </a:rPr>
              <a:t>tipus</a:t>
            </a:r>
            <a:r>
              <a:rPr lang="es-ES" sz="2000" b="1" dirty="0">
                <a:effectLst>
                  <a:outerShdw blurRad="38100" dist="38100" dir="2700000" algn="tl">
                    <a:srgbClr val="000000">
                      <a:alpha val="43137"/>
                    </a:srgbClr>
                  </a:outerShdw>
                </a:effectLst>
              </a:rPr>
              <a:t> de gravamen aplicable a la base liquidable general de </a:t>
            </a:r>
            <a:r>
              <a:rPr lang="es-ES" sz="2000" b="1" dirty="0" err="1">
                <a:effectLst>
                  <a:outerShdw blurRad="38100" dist="38100" dir="2700000" algn="tl">
                    <a:srgbClr val="000000">
                      <a:alpha val="43137"/>
                    </a:srgbClr>
                  </a:outerShdw>
                </a:effectLst>
              </a:rPr>
              <a:t>l'IRPF</a:t>
            </a:r>
            <a:r>
              <a:rPr lang="es-ES" sz="2000" b="1" dirty="0">
                <a:effectLst>
                  <a:outerShdw blurRad="38100" dist="38100" dir="2700000" algn="tl">
                    <a:srgbClr val="000000">
                      <a:alpha val="43137"/>
                    </a:srgbClr>
                  </a:outerShdw>
                </a:effectLst>
              </a:rPr>
              <a:t>.</a:t>
            </a:r>
          </a:p>
          <a:p>
            <a:pPr marL="531386" lvl="1" indent="0" algn="just">
              <a:buClr>
                <a:schemeClr val="accent1"/>
              </a:buClr>
              <a:buNone/>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sp>
        <p:nvSpPr>
          <p:cNvPr id="12" name="Cuadro de texto 2">
            <a:extLst>
              <a:ext uri="{FF2B5EF4-FFF2-40B4-BE49-F238E27FC236}">
                <a16:creationId xmlns:a16="http://schemas.microsoft.com/office/drawing/2014/main" id="{EB99EB6C-1AFC-4C48-8406-6788FB499A0A}"/>
              </a:ext>
            </a:extLst>
          </p:cNvPr>
          <p:cNvSpPr txBox="1">
            <a:spLocks noChangeArrowheads="1"/>
          </p:cNvSpPr>
          <p:nvPr/>
        </p:nvSpPr>
        <p:spPr bwMode="auto">
          <a:xfrm>
            <a:off x="5761038" y="16383000"/>
            <a:ext cx="485775" cy="2190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309245" marR="213360" indent="-6350" algn="just">
              <a:lnSpc>
                <a:spcPct val="105000"/>
              </a:lnSpc>
              <a:spcAft>
                <a:spcPts val="20"/>
              </a:spcAft>
            </a:pPr>
            <a:r>
              <a:rPr lang="es-ES" sz="1000">
                <a:solidFill>
                  <a:srgbClr val="000000"/>
                </a:solidFill>
                <a:effectLst/>
                <a:latin typeface="Arial" panose="020B0604020202020204" pitchFamily="34" charset="0"/>
                <a:ea typeface="Arial" panose="020B0604020202020204" pitchFamily="34" charset="0"/>
              </a:rPr>
              <a:t> </a:t>
            </a:r>
          </a:p>
        </p:txBody>
      </p:sp>
      <p:graphicFrame>
        <p:nvGraphicFramePr>
          <p:cNvPr id="6" name="Tabla 5">
            <a:extLst>
              <a:ext uri="{FF2B5EF4-FFF2-40B4-BE49-F238E27FC236}">
                <a16:creationId xmlns:a16="http://schemas.microsoft.com/office/drawing/2014/main" id="{A9CEAE35-08DF-4DDD-937C-5818EE6AEE4D}"/>
              </a:ext>
            </a:extLst>
          </p:cNvPr>
          <p:cNvGraphicFramePr>
            <a:graphicFrameLocks noGrp="1"/>
          </p:cNvGraphicFramePr>
          <p:nvPr>
            <p:extLst>
              <p:ext uri="{D42A27DB-BD31-4B8C-83A1-F6EECF244321}">
                <p14:modId xmlns:p14="http://schemas.microsoft.com/office/powerpoint/2010/main" val="1215907502"/>
              </p:ext>
            </p:extLst>
          </p:nvPr>
        </p:nvGraphicFramePr>
        <p:xfrm>
          <a:off x="5761037" y="2903517"/>
          <a:ext cx="5940382" cy="2759656"/>
        </p:xfrm>
        <a:graphic>
          <a:graphicData uri="http://schemas.openxmlformats.org/drawingml/2006/table">
            <a:tbl>
              <a:tblPr firstRow="1" firstCol="1" bandRow="1">
                <a:tableStyleId>{5C22544A-7EE6-4342-B048-85BDC9FD1C3A}</a:tableStyleId>
              </a:tblPr>
              <a:tblGrid>
                <a:gridCol w="1477961">
                  <a:extLst>
                    <a:ext uri="{9D8B030D-6E8A-4147-A177-3AD203B41FA5}">
                      <a16:colId xmlns:a16="http://schemas.microsoft.com/office/drawing/2014/main" val="1023220237"/>
                    </a:ext>
                  </a:extLst>
                </a:gridCol>
                <a:gridCol w="1422401">
                  <a:extLst>
                    <a:ext uri="{9D8B030D-6E8A-4147-A177-3AD203B41FA5}">
                      <a16:colId xmlns:a16="http://schemas.microsoft.com/office/drawing/2014/main" val="3979420584"/>
                    </a:ext>
                  </a:extLst>
                </a:gridCol>
                <a:gridCol w="1488714">
                  <a:extLst>
                    <a:ext uri="{9D8B030D-6E8A-4147-A177-3AD203B41FA5}">
                      <a16:colId xmlns:a16="http://schemas.microsoft.com/office/drawing/2014/main" val="2783429025"/>
                    </a:ext>
                  </a:extLst>
                </a:gridCol>
                <a:gridCol w="1551306">
                  <a:extLst>
                    <a:ext uri="{9D8B030D-6E8A-4147-A177-3AD203B41FA5}">
                      <a16:colId xmlns:a16="http://schemas.microsoft.com/office/drawing/2014/main" val="3260173257"/>
                    </a:ext>
                  </a:extLst>
                </a:gridCol>
              </a:tblGrid>
              <a:tr h="817820">
                <a:tc>
                  <a:txBody>
                    <a:bodyPr/>
                    <a:lstStyle/>
                    <a:p>
                      <a:pPr marL="309245" marR="213360" indent="-6350" algn="ctr">
                        <a:lnSpc>
                          <a:spcPct val="105000"/>
                        </a:lnSpc>
                        <a:spcAft>
                          <a:spcPts val="20"/>
                        </a:spcAft>
                      </a:pPr>
                      <a:r>
                        <a:rPr lang="es-ES" sz="1100" dirty="0">
                          <a:effectLst/>
                        </a:rPr>
                        <a:t>Base liquidable</a:t>
                      </a:r>
                    </a:p>
                    <a:p>
                      <a:pPr marL="309245" marR="213360" indent="-6350" algn="ctr">
                        <a:lnSpc>
                          <a:spcPct val="105000"/>
                        </a:lnSpc>
                        <a:spcAft>
                          <a:spcPts val="20"/>
                        </a:spcAft>
                      </a:pPr>
                      <a:r>
                        <a:rPr lang="es-ES" sz="1100" dirty="0">
                          <a:effectLst/>
                        </a:rPr>
                        <a:t> –</a:t>
                      </a:r>
                    </a:p>
                    <a:p>
                      <a:pPr marL="309245" marR="213360" indent="-6350" algn="ctr">
                        <a:lnSpc>
                          <a:spcPct val="105000"/>
                        </a:lnSpc>
                        <a:spcAft>
                          <a:spcPts val="20"/>
                        </a:spcAft>
                      </a:pPr>
                      <a:r>
                        <a:rPr lang="es-ES" sz="1100" dirty="0">
                          <a:effectLst/>
                        </a:rPr>
                        <a:t> </a:t>
                      </a:r>
                      <a:r>
                        <a:rPr lang="es-ES" sz="1100" dirty="0" err="1">
                          <a:effectLst/>
                        </a:rPr>
                        <a:t>Fins</a:t>
                      </a:r>
                      <a:r>
                        <a:rPr lang="es-ES" sz="1100" dirty="0">
                          <a:effectLst/>
                        </a:rPr>
                        <a:t> a euros</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5000"/>
                        </a:lnSpc>
                        <a:spcAft>
                          <a:spcPts val="20"/>
                        </a:spcAft>
                      </a:pPr>
                      <a:r>
                        <a:rPr lang="es-ES" sz="1100">
                          <a:effectLst/>
                        </a:rPr>
                        <a:t>Quota íntegra</a:t>
                      </a:r>
                      <a:endParaRPr lang="es-ES" sz="1000">
                        <a:effectLst/>
                      </a:endParaRPr>
                    </a:p>
                    <a:p>
                      <a:pPr marL="309245" marR="213360" indent="-6350" algn="ctr">
                        <a:lnSpc>
                          <a:spcPct val="105000"/>
                        </a:lnSpc>
                        <a:spcAft>
                          <a:spcPts val="20"/>
                        </a:spcAft>
                      </a:pPr>
                      <a:r>
                        <a:rPr lang="es-ES" sz="1100">
                          <a:effectLst/>
                        </a:rPr>
                        <a:t>-</a:t>
                      </a:r>
                      <a:endParaRPr lang="es-ES" sz="1000">
                        <a:effectLst/>
                      </a:endParaRPr>
                    </a:p>
                    <a:p>
                      <a:pPr marL="309245" marR="213360" indent="-6350" algn="ctr">
                        <a:lnSpc>
                          <a:spcPct val="105000"/>
                        </a:lnSpc>
                        <a:spcAft>
                          <a:spcPts val="20"/>
                        </a:spcAft>
                      </a:pPr>
                      <a:r>
                        <a:rPr lang="es-ES" sz="1100">
                          <a:effectLst/>
                        </a:rPr>
                        <a:t>euros</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5000"/>
                        </a:lnSpc>
                        <a:spcAft>
                          <a:spcPts val="20"/>
                        </a:spcAft>
                      </a:pPr>
                      <a:r>
                        <a:rPr lang="es-ES" sz="1100">
                          <a:effectLst/>
                        </a:rPr>
                        <a:t>Resta base liquidable</a:t>
                      </a:r>
                      <a:endParaRPr lang="es-ES" sz="1000">
                        <a:effectLst/>
                      </a:endParaRPr>
                    </a:p>
                    <a:p>
                      <a:pPr marL="309245" marR="213360" indent="-6350" algn="ctr">
                        <a:lnSpc>
                          <a:spcPct val="105000"/>
                        </a:lnSpc>
                        <a:spcAft>
                          <a:spcPts val="20"/>
                        </a:spcAft>
                      </a:pPr>
                      <a:r>
                        <a:rPr lang="es-ES" sz="1100">
                          <a:effectLst/>
                        </a:rPr>
                        <a:t>-</a:t>
                      </a:r>
                      <a:endParaRPr lang="es-ES" sz="1000">
                        <a:effectLst/>
                      </a:endParaRPr>
                    </a:p>
                    <a:p>
                      <a:pPr marL="309245" marR="213360" indent="-6350" algn="ctr">
                        <a:lnSpc>
                          <a:spcPct val="105000"/>
                        </a:lnSpc>
                        <a:spcAft>
                          <a:spcPts val="20"/>
                        </a:spcAft>
                      </a:pPr>
                      <a:r>
                        <a:rPr lang="es-ES" sz="1100">
                          <a:effectLst/>
                        </a:rPr>
                        <a:t>Fins a euros</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5000"/>
                        </a:lnSpc>
                        <a:spcAft>
                          <a:spcPts val="20"/>
                        </a:spcAft>
                      </a:pPr>
                      <a:r>
                        <a:rPr lang="es-ES" sz="1100">
                          <a:effectLst/>
                        </a:rPr>
                        <a:t>Tipus aplicable</a:t>
                      </a:r>
                      <a:endParaRPr lang="es-ES" sz="1000">
                        <a:effectLst/>
                      </a:endParaRPr>
                    </a:p>
                    <a:p>
                      <a:pPr marL="309245" marR="213360" indent="-6350" algn="ctr">
                        <a:lnSpc>
                          <a:spcPct val="105000"/>
                        </a:lnSpc>
                        <a:spcAft>
                          <a:spcPts val="20"/>
                        </a:spcAft>
                      </a:pPr>
                      <a:r>
                        <a:rPr lang="es-ES" sz="1100">
                          <a:effectLst/>
                        </a:rPr>
                        <a:t>-</a:t>
                      </a:r>
                      <a:endParaRPr lang="es-ES" sz="1000">
                        <a:effectLst/>
                      </a:endParaRPr>
                    </a:p>
                    <a:p>
                      <a:pPr marL="309245" marR="213360" indent="-6350" algn="ctr">
                        <a:lnSpc>
                          <a:spcPct val="105000"/>
                        </a:lnSpc>
                        <a:spcAft>
                          <a:spcPts val="20"/>
                        </a:spcAft>
                      </a:pPr>
                      <a:r>
                        <a:rPr lang="es-ES" sz="1100">
                          <a:effectLst/>
                        </a:rPr>
                        <a:t>Percentatge</a:t>
                      </a:r>
                      <a:endParaRPr lang="es-ES" sz="1000">
                        <a:effectLst/>
                      </a:endParaRPr>
                    </a:p>
                    <a:p>
                      <a:pPr marL="309245" marR="213360" indent="-6350" algn="l">
                        <a:lnSpc>
                          <a:spcPct val="105000"/>
                        </a:lnSpc>
                        <a:spcAft>
                          <a:spcPts val="20"/>
                        </a:spcAft>
                      </a:pPr>
                      <a:r>
                        <a:rPr lang="es-ES" sz="1100">
                          <a:effectLst/>
                        </a:rPr>
                        <a:t>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2619664828"/>
                  </a:ext>
                </a:extLst>
              </a:tr>
              <a:tr h="178159">
                <a:tc>
                  <a:txBody>
                    <a:bodyPr/>
                    <a:lstStyle/>
                    <a:p>
                      <a:pPr marL="309245" marR="213360" indent="-6350" algn="ctr">
                        <a:lnSpc>
                          <a:spcPct val="100000"/>
                        </a:lnSpc>
                        <a:spcAft>
                          <a:spcPts val="20"/>
                        </a:spcAft>
                      </a:pPr>
                      <a:r>
                        <a:rPr lang="es-ES" sz="1100">
                          <a:effectLst/>
                        </a:rPr>
                        <a:t>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12.000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9,00 %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903264210"/>
                  </a:ext>
                </a:extLst>
              </a:tr>
              <a:tr h="176396">
                <a:tc>
                  <a:txBody>
                    <a:bodyPr/>
                    <a:lstStyle/>
                    <a:p>
                      <a:pPr marL="309245" marR="213360" indent="-6350" algn="ctr">
                        <a:lnSpc>
                          <a:spcPct val="100000"/>
                        </a:lnSpc>
                        <a:spcAft>
                          <a:spcPts val="20"/>
                        </a:spcAft>
                      </a:pPr>
                      <a:r>
                        <a:rPr lang="es-ES" sz="1100">
                          <a:effectLst/>
                        </a:rPr>
                        <a:t>12.000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1.080,00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12,00 %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316830239"/>
                  </a:ext>
                </a:extLst>
              </a:tr>
              <a:tr h="157744">
                <a:tc>
                  <a:txBody>
                    <a:bodyPr/>
                    <a:lstStyle/>
                    <a:p>
                      <a:pPr marL="309245" marR="213360" indent="-6350" algn="ctr">
                        <a:lnSpc>
                          <a:spcPct val="100000"/>
                        </a:lnSpc>
                        <a:spcAft>
                          <a:spcPts val="20"/>
                        </a:spcAft>
                      </a:pPr>
                      <a:r>
                        <a:rPr lang="es-ES" sz="1100">
                          <a:effectLst/>
                        </a:rPr>
                        <a:t>22.000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2.280,00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15,00 %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3908935945"/>
                  </a:ext>
                </a:extLst>
              </a:tr>
              <a:tr h="157744">
                <a:tc>
                  <a:txBody>
                    <a:bodyPr/>
                    <a:lstStyle/>
                    <a:p>
                      <a:pPr marL="309245" marR="213360" indent="-6350" algn="ctr">
                        <a:lnSpc>
                          <a:spcPct val="100000"/>
                        </a:lnSpc>
                        <a:spcAft>
                          <a:spcPts val="20"/>
                        </a:spcAft>
                      </a:pPr>
                      <a:r>
                        <a:rPr lang="es-ES" sz="1100">
                          <a:effectLst/>
                        </a:rPr>
                        <a:t>32.000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3.780,00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17,50 %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3845577274"/>
                  </a:ext>
                </a:extLst>
              </a:tr>
              <a:tr h="157744">
                <a:tc>
                  <a:txBody>
                    <a:bodyPr/>
                    <a:lstStyle/>
                    <a:p>
                      <a:pPr marL="309245" marR="213360" indent="-6350" algn="ctr">
                        <a:lnSpc>
                          <a:spcPct val="100000"/>
                        </a:lnSpc>
                        <a:spcAft>
                          <a:spcPts val="20"/>
                        </a:spcAft>
                      </a:pPr>
                      <a:r>
                        <a:rPr lang="es-ES" sz="1100">
                          <a:effectLst/>
                        </a:rPr>
                        <a:t>42.000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5.530,00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20,00 %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491468734"/>
                  </a:ext>
                </a:extLst>
              </a:tr>
              <a:tr h="157744">
                <a:tc>
                  <a:txBody>
                    <a:bodyPr/>
                    <a:lstStyle/>
                    <a:p>
                      <a:pPr marL="309245" marR="213360" indent="-6350" algn="ctr">
                        <a:lnSpc>
                          <a:spcPct val="100000"/>
                        </a:lnSpc>
                        <a:spcAft>
                          <a:spcPts val="20"/>
                        </a:spcAft>
                      </a:pPr>
                      <a:r>
                        <a:rPr lang="es-ES" sz="1100">
                          <a:effectLst/>
                        </a:rPr>
                        <a:t>52.000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7.530,00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22,50 %</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4127511863"/>
                  </a:ext>
                </a:extLst>
              </a:tr>
              <a:tr h="157744">
                <a:tc>
                  <a:txBody>
                    <a:bodyPr/>
                    <a:lstStyle/>
                    <a:p>
                      <a:pPr marL="309245" marR="213360" indent="-6350" algn="ctr">
                        <a:lnSpc>
                          <a:spcPct val="100000"/>
                        </a:lnSpc>
                        <a:spcAft>
                          <a:spcPts val="20"/>
                        </a:spcAft>
                      </a:pPr>
                      <a:r>
                        <a:rPr lang="es-ES" sz="1100">
                          <a:effectLst/>
                        </a:rPr>
                        <a:t>62.000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9.780,00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10.000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25,00 %</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1711608026"/>
                  </a:ext>
                </a:extLst>
              </a:tr>
              <a:tr h="157744">
                <a:tc>
                  <a:txBody>
                    <a:bodyPr/>
                    <a:lstStyle/>
                    <a:p>
                      <a:pPr marL="309245" marR="213360" indent="-6350" algn="ctr">
                        <a:lnSpc>
                          <a:spcPct val="100000"/>
                        </a:lnSpc>
                        <a:spcAft>
                          <a:spcPts val="20"/>
                        </a:spcAft>
                      </a:pPr>
                      <a:r>
                        <a:rPr lang="es-ES" sz="1100">
                          <a:effectLst/>
                        </a:rPr>
                        <a:t>72.000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12.280,00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28.000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26,50 %</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2829104970"/>
                  </a:ext>
                </a:extLst>
              </a:tr>
              <a:tr h="174210">
                <a:tc>
                  <a:txBody>
                    <a:bodyPr/>
                    <a:lstStyle/>
                    <a:p>
                      <a:pPr marL="309245" marR="213360" indent="-6350" algn="ctr">
                        <a:lnSpc>
                          <a:spcPct val="100000"/>
                        </a:lnSpc>
                        <a:spcAft>
                          <a:spcPts val="20"/>
                        </a:spcAft>
                      </a:pPr>
                      <a:r>
                        <a:rPr lang="es-ES" sz="1100" dirty="0">
                          <a:effectLst/>
                        </a:rPr>
                        <a:t>100.000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19.700,00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50.000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dirty="0">
                          <a:effectLst/>
                        </a:rPr>
                        <a:t>27,50 %</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3371282987"/>
                  </a:ext>
                </a:extLst>
              </a:tr>
              <a:tr h="165100">
                <a:tc>
                  <a:txBody>
                    <a:bodyPr/>
                    <a:lstStyle/>
                    <a:p>
                      <a:pPr marL="309245" marR="213360" indent="-6350" algn="ctr">
                        <a:lnSpc>
                          <a:spcPct val="100000"/>
                        </a:lnSpc>
                        <a:spcAft>
                          <a:spcPts val="20"/>
                        </a:spcAft>
                      </a:pPr>
                      <a:r>
                        <a:rPr lang="es-ES" sz="1100">
                          <a:effectLst/>
                        </a:rPr>
                        <a:t>150.000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a:effectLst/>
                        </a:rPr>
                        <a:t>33.450,00</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50.000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28,50 %</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3764044754"/>
                  </a:ext>
                </a:extLst>
              </a:tr>
              <a:tr h="188286">
                <a:tc>
                  <a:txBody>
                    <a:bodyPr/>
                    <a:lstStyle/>
                    <a:p>
                      <a:pPr marL="309245" marR="213360" indent="-6350" algn="ctr">
                        <a:lnSpc>
                          <a:spcPct val="100000"/>
                        </a:lnSpc>
                        <a:spcAft>
                          <a:spcPts val="20"/>
                        </a:spcAft>
                      </a:pPr>
                      <a:r>
                        <a:rPr lang="es-ES" sz="1100" dirty="0">
                          <a:effectLst/>
                        </a:rPr>
                        <a:t>200.000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0000"/>
                        </a:lnSpc>
                        <a:spcAft>
                          <a:spcPts val="20"/>
                        </a:spcAft>
                      </a:pPr>
                      <a:r>
                        <a:rPr lang="es-ES" sz="1100" dirty="0">
                          <a:effectLst/>
                        </a:rPr>
                        <a:t>47.700,00</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a:effectLst/>
                        </a:rPr>
                        <a:t>D’ara en avant</a:t>
                      </a:r>
                      <a:endParaRPr lang="es-ES"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tc>
                  <a:txBody>
                    <a:bodyPr/>
                    <a:lstStyle/>
                    <a:p>
                      <a:pPr marL="309245" marR="213360" indent="-6350" algn="ctr">
                        <a:lnSpc>
                          <a:spcPct val="100000"/>
                        </a:lnSpc>
                        <a:spcAft>
                          <a:spcPts val="20"/>
                        </a:spcAft>
                      </a:pPr>
                      <a:r>
                        <a:rPr lang="es-ES" sz="1100" dirty="0">
                          <a:effectLst/>
                        </a:rPr>
                        <a:t>29,50 %</a:t>
                      </a:r>
                      <a:endParaRPr lang="es-ES"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197" marR="68197" marT="0" marB="0"/>
                </a:tc>
                <a:extLst>
                  <a:ext uri="{0D108BD9-81ED-4DB2-BD59-A6C34878D82A}">
                    <a16:rowId xmlns:a16="http://schemas.microsoft.com/office/drawing/2014/main" val="2488741524"/>
                  </a:ext>
                </a:extLst>
              </a:tr>
            </a:tbl>
          </a:graphicData>
        </a:graphic>
      </p:graphicFrame>
      <p:sp>
        <p:nvSpPr>
          <p:cNvPr id="14" name="Cuadro de texto 2">
            <a:extLst>
              <a:ext uri="{FF2B5EF4-FFF2-40B4-BE49-F238E27FC236}">
                <a16:creationId xmlns:a16="http://schemas.microsoft.com/office/drawing/2014/main" id="{DFAD535C-3BF3-40D7-9510-AB16C124E941}"/>
              </a:ext>
            </a:extLst>
          </p:cNvPr>
          <p:cNvSpPr txBox="1">
            <a:spLocks noChangeArrowheads="1"/>
          </p:cNvSpPr>
          <p:nvPr/>
        </p:nvSpPr>
        <p:spPr bwMode="auto">
          <a:xfrm>
            <a:off x="6025158" y="8066756"/>
            <a:ext cx="485775" cy="2190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309245" marR="213360" indent="-6350" algn="just">
              <a:lnSpc>
                <a:spcPct val="105000"/>
              </a:lnSpc>
              <a:spcAft>
                <a:spcPts val="20"/>
              </a:spcAft>
            </a:pPr>
            <a:r>
              <a:rPr lang="es-ES" sz="1000">
                <a:solidFill>
                  <a:srgbClr val="000000"/>
                </a:solidFill>
                <a:effectLst/>
                <a:latin typeface="Arial" panose="020B0604020202020204" pitchFamily="34" charset="0"/>
                <a:ea typeface="Arial" panose="020B0604020202020204" pitchFamily="34" charset="0"/>
              </a:rPr>
              <a:t> </a:t>
            </a:r>
          </a:p>
        </p:txBody>
      </p:sp>
    </p:spTree>
    <p:extLst>
      <p:ext uri="{BB962C8B-B14F-4D97-AF65-F5344CB8AC3E}">
        <p14:creationId xmlns:p14="http://schemas.microsoft.com/office/powerpoint/2010/main" val="8589994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2395" y="1010525"/>
            <a:ext cx="3877982" cy="4624327"/>
          </a:xfrm>
          <a:noFill/>
        </p:spPr>
        <p:txBody>
          <a:bodyPr vert="horz" lIns="91440" tIns="45720" rIns="91440" bIns="45720" rtlCol="0" anchor="ctr">
            <a:normAutofit/>
          </a:bodyPr>
          <a:lstStyle/>
          <a:p>
            <a:pPr indent="-209019" algn="ctr"/>
            <a:r>
              <a:rPr lang="es-ES" dirty="0" err="1">
                <a:solidFill>
                  <a:schemeClr val="bg2"/>
                </a:solidFill>
              </a:rPr>
              <a:t>avantProjecte</a:t>
            </a:r>
            <a:r>
              <a:rPr lang="es-ES" dirty="0">
                <a:solidFill>
                  <a:schemeClr val="bg2"/>
                </a:solidFill>
              </a:rPr>
              <a:t> </a:t>
            </a:r>
            <a:r>
              <a:rPr lang="es-ES" dirty="0" err="1">
                <a:solidFill>
                  <a:schemeClr val="bg2"/>
                </a:solidFill>
              </a:rPr>
              <a:t>Llei</a:t>
            </a:r>
            <a:r>
              <a:rPr lang="es-ES" dirty="0">
                <a:solidFill>
                  <a:schemeClr val="bg2"/>
                </a:solidFill>
              </a:rPr>
              <a:t> de </a:t>
            </a:r>
            <a:r>
              <a:rPr lang="es-ES" dirty="0" err="1">
                <a:solidFill>
                  <a:schemeClr val="bg2"/>
                </a:solidFill>
              </a:rPr>
              <a:t>presussupostos</a:t>
            </a:r>
            <a:r>
              <a:rPr lang="es-ES" dirty="0">
                <a:solidFill>
                  <a:schemeClr val="bg2"/>
                </a:solidFill>
              </a:rPr>
              <a:t> 2023</a:t>
            </a:r>
            <a:br>
              <a:rPr lang="es-ES" dirty="0">
                <a:solidFill>
                  <a:schemeClr val="bg2"/>
                </a:solidFill>
              </a:rPr>
            </a:br>
            <a:endParaRPr lang="en-US" dirty="0">
              <a:solidFill>
                <a:schemeClr val="bg2"/>
              </a:solidFill>
            </a:endParaRPr>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4947498" y="502920"/>
            <a:ext cx="6437680" cy="3939701"/>
          </a:xfrm>
        </p:spPr>
        <p:txBody>
          <a:bodyPr vert="horz" lIns="91440" tIns="45720" rIns="91440" bIns="45720" rtlCol="0" anchor="t">
            <a:normAutofit/>
          </a:bodyPr>
          <a:lstStyle/>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Impost sobre el patrimoni</a:t>
            </a:r>
          </a:p>
          <a:p>
            <a:pPr marL="207386" indent="0" algn="ctr">
              <a:buClr>
                <a:schemeClr val="accent1"/>
              </a:buClr>
              <a:buNone/>
            </a:pPr>
            <a:r>
              <a:rPr lang="ca-ES-valencia" b="1" dirty="0">
                <a:solidFill>
                  <a:srgbClr val="C00000"/>
                </a:solidFill>
                <a:effectLst>
                  <a:outerShdw blurRad="38100" dist="38100" dir="2700000" algn="tl">
                    <a:srgbClr val="000000">
                      <a:alpha val="43137"/>
                    </a:srgbClr>
                  </a:outerShdw>
                </a:effectLst>
              </a:rPr>
              <a:t>Amb efectes per als períodes impositius</a:t>
            </a:r>
          </a:p>
          <a:p>
            <a:pPr marL="207386" indent="0" algn="ctr">
              <a:buClr>
                <a:schemeClr val="accent1"/>
              </a:buClr>
              <a:buNone/>
            </a:pPr>
            <a:r>
              <a:rPr lang="ca-ES-valencia" b="1" dirty="0">
                <a:solidFill>
                  <a:srgbClr val="C00000"/>
                </a:solidFill>
                <a:effectLst>
                  <a:outerShdw blurRad="38100" dist="38100" dir="2700000" algn="tl">
                    <a:srgbClr val="000000">
                      <a:alpha val="43137"/>
                    </a:srgbClr>
                  </a:outerShdw>
                </a:effectLst>
              </a:rPr>
              <a:t> 2023 i 2024</a:t>
            </a:r>
            <a:endParaRPr lang="ca-ES-valencia" b="1" dirty="0">
              <a:effectLst>
                <a:outerShdw blurRad="38100" dist="38100" dir="2700000" algn="tl">
                  <a:srgbClr val="000000">
                    <a:alpha val="43137"/>
                  </a:srgbClr>
                </a:outerShdw>
              </a:effectLst>
            </a:endParaRPr>
          </a:p>
          <a:p>
            <a:pPr marL="817136" lvl="1" indent="-285750" algn="just">
              <a:buClr>
                <a:schemeClr val="accent1"/>
              </a:buClr>
            </a:pPr>
            <a:r>
              <a:rPr lang="ca-ES-valencia" sz="1800" b="1" dirty="0">
                <a:effectLst>
                  <a:outerShdw blurRad="38100" dist="38100" dir="2700000" algn="tl">
                    <a:srgbClr val="000000">
                      <a:alpha val="43137"/>
                    </a:srgbClr>
                  </a:outerShdw>
                </a:effectLst>
              </a:rPr>
              <a:t>Es modifiquen els tipus de gravamen aplicables a la base liquidable de l'Impost sobre el patrimoni.</a:t>
            </a: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sp>
        <p:nvSpPr>
          <p:cNvPr id="12" name="Cuadro de texto 2">
            <a:extLst>
              <a:ext uri="{FF2B5EF4-FFF2-40B4-BE49-F238E27FC236}">
                <a16:creationId xmlns:a16="http://schemas.microsoft.com/office/drawing/2014/main" id="{BFA65E31-E351-42EA-A709-DD794D9BC8D3}"/>
              </a:ext>
            </a:extLst>
          </p:cNvPr>
          <p:cNvSpPr txBox="1">
            <a:spLocks noChangeArrowheads="1"/>
          </p:cNvSpPr>
          <p:nvPr/>
        </p:nvSpPr>
        <p:spPr bwMode="auto">
          <a:xfrm>
            <a:off x="5368638" y="8830552"/>
            <a:ext cx="485775" cy="16672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309245" marR="213360" indent="-6350" algn="just">
              <a:lnSpc>
                <a:spcPct val="105000"/>
              </a:lnSpc>
              <a:spcAft>
                <a:spcPts val="20"/>
              </a:spcAft>
            </a:pPr>
            <a:r>
              <a:rPr lang="es-ES" sz="1000" dirty="0">
                <a:solidFill>
                  <a:srgbClr val="000000"/>
                </a:solidFill>
                <a:effectLst/>
                <a:latin typeface="Arial" panose="020B0604020202020204" pitchFamily="34" charset="0"/>
                <a:ea typeface="Arial" panose="020B0604020202020204" pitchFamily="34" charset="0"/>
              </a:rPr>
              <a:t> </a:t>
            </a:r>
          </a:p>
        </p:txBody>
      </p:sp>
      <p:graphicFrame>
        <p:nvGraphicFramePr>
          <p:cNvPr id="4" name="Tabla 3">
            <a:extLst>
              <a:ext uri="{FF2B5EF4-FFF2-40B4-BE49-F238E27FC236}">
                <a16:creationId xmlns:a16="http://schemas.microsoft.com/office/drawing/2014/main" id="{CCDAC1FC-25D6-421C-AF6D-CC6C4A94F559}"/>
              </a:ext>
            </a:extLst>
          </p:cNvPr>
          <p:cNvGraphicFramePr>
            <a:graphicFrameLocks noGrp="1"/>
          </p:cNvGraphicFramePr>
          <p:nvPr>
            <p:extLst>
              <p:ext uri="{D42A27DB-BD31-4B8C-83A1-F6EECF244321}">
                <p14:modId xmlns:p14="http://schemas.microsoft.com/office/powerpoint/2010/main" val="191591472"/>
              </p:ext>
            </p:extLst>
          </p:nvPr>
        </p:nvGraphicFramePr>
        <p:xfrm>
          <a:off x="5780991" y="2472770"/>
          <a:ext cx="5886361" cy="3201563"/>
        </p:xfrm>
        <a:graphic>
          <a:graphicData uri="http://schemas.openxmlformats.org/drawingml/2006/table">
            <a:tbl>
              <a:tblPr firstRow="1" firstCol="1" bandRow="1">
                <a:tableStyleId>{5C22544A-7EE6-4342-B048-85BDC9FD1C3A}</a:tableStyleId>
              </a:tblPr>
              <a:tblGrid>
                <a:gridCol w="1715649">
                  <a:extLst>
                    <a:ext uri="{9D8B030D-6E8A-4147-A177-3AD203B41FA5}">
                      <a16:colId xmlns:a16="http://schemas.microsoft.com/office/drawing/2014/main" val="4259856151"/>
                    </a:ext>
                  </a:extLst>
                </a:gridCol>
                <a:gridCol w="1273899">
                  <a:extLst>
                    <a:ext uri="{9D8B030D-6E8A-4147-A177-3AD203B41FA5}">
                      <a16:colId xmlns:a16="http://schemas.microsoft.com/office/drawing/2014/main" val="1142567228"/>
                    </a:ext>
                  </a:extLst>
                </a:gridCol>
                <a:gridCol w="1500759">
                  <a:extLst>
                    <a:ext uri="{9D8B030D-6E8A-4147-A177-3AD203B41FA5}">
                      <a16:colId xmlns:a16="http://schemas.microsoft.com/office/drawing/2014/main" val="1970256806"/>
                    </a:ext>
                  </a:extLst>
                </a:gridCol>
                <a:gridCol w="1396054">
                  <a:extLst>
                    <a:ext uri="{9D8B030D-6E8A-4147-A177-3AD203B41FA5}">
                      <a16:colId xmlns:a16="http://schemas.microsoft.com/office/drawing/2014/main" val="3301734654"/>
                    </a:ext>
                  </a:extLst>
                </a:gridCol>
              </a:tblGrid>
              <a:tr h="641264">
                <a:tc>
                  <a:txBody>
                    <a:bodyPr/>
                    <a:lstStyle/>
                    <a:p>
                      <a:pPr marL="309245" marR="213360" indent="-6350" algn="ctr">
                        <a:lnSpc>
                          <a:spcPct val="105000"/>
                        </a:lnSpc>
                        <a:spcAft>
                          <a:spcPts val="20"/>
                        </a:spcAft>
                      </a:pPr>
                      <a:r>
                        <a:rPr lang="es-ES" sz="1000" dirty="0">
                          <a:effectLst/>
                        </a:rPr>
                        <a:t>Base liquidable </a:t>
                      </a:r>
                      <a:endParaRPr lang="es-ES" sz="900" dirty="0">
                        <a:effectLst/>
                      </a:endParaRPr>
                    </a:p>
                    <a:p>
                      <a:pPr marL="309245" marR="213360" indent="-6350" algn="ctr">
                        <a:lnSpc>
                          <a:spcPct val="105000"/>
                        </a:lnSpc>
                        <a:spcAft>
                          <a:spcPts val="20"/>
                        </a:spcAft>
                      </a:pPr>
                      <a:r>
                        <a:rPr lang="es-ES" sz="1000" dirty="0">
                          <a:effectLst/>
                        </a:rPr>
                        <a:t>–</a:t>
                      </a:r>
                      <a:endParaRPr lang="es-ES" sz="900" dirty="0">
                        <a:effectLst/>
                      </a:endParaRPr>
                    </a:p>
                    <a:p>
                      <a:pPr marL="309245" marR="213360" indent="-6350" algn="ctr">
                        <a:lnSpc>
                          <a:spcPct val="105000"/>
                        </a:lnSpc>
                        <a:spcAft>
                          <a:spcPts val="20"/>
                        </a:spcAft>
                      </a:pPr>
                      <a:r>
                        <a:rPr lang="es-ES" sz="1000" dirty="0" err="1">
                          <a:effectLst/>
                        </a:rPr>
                        <a:t>Fins</a:t>
                      </a:r>
                      <a:r>
                        <a:rPr lang="es-ES" sz="1000" dirty="0">
                          <a:effectLst/>
                        </a:rPr>
                        <a:t> a euros</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err="1">
                          <a:effectLst/>
                        </a:rPr>
                        <a:t>Quota</a:t>
                      </a:r>
                      <a:r>
                        <a:rPr lang="es-ES" sz="1000" dirty="0">
                          <a:effectLst/>
                        </a:rPr>
                        <a:t> íntegra</a:t>
                      </a:r>
                      <a:endParaRPr lang="es-ES" sz="900" dirty="0">
                        <a:effectLst/>
                      </a:endParaRPr>
                    </a:p>
                    <a:p>
                      <a:pPr marL="309245" marR="213360" indent="-6350" algn="ctr">
                        <a:lnSpc>
                          <a:spcPct val="105000"/>
                        </a:lnSpc>
                        <a:spcAft>
                          <a:spcPts val="20"/>
                        </a:spcAft>
                      </a:pPr>
                      <a:r>
                        <a:rPr lang="es-ES" sz="1000" dirty="0">
                          <a:effectLst/>
                        </a:rPr>
                        <a:t>-</a:t>
                      </a:r>
                      <a:endParaRPr lang="es-ES" sz="900" dirty="0">
                        <a:effectLst/>
                      </a:endParaRPr>
                    </a:p>
                    <a:p>
                      <a:pPr marL="309245" marR="213360" indent="-6350" algn="ctr">
                        <a:lnSpc>
                          <a:spcPct val="105000"/>
                        </a:lnSpc>
                        <a:spcAft>
                          <a:spcPts val="20"/>
                        </a:spcAft>
                      </a:pPr>
                      <a:r>
                        <a:rPr lang="es-ES" sz="1000" dirty="0">
                          <a:effectLst/>
                        </a:rPr>
                        <a:t>euros</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Resta base liquidable</a:t>
                      </a:r>
                      <a:endParaRPr lang="es-ES" sz="900" dirty="0">
                        <a:effectLst/>
                      </a:endParaRPr>
                    </a:p>
                    <a:p>
                      <a:pPr marL="309245" marR="213360" indent="-6350" algn="ctr">
                        <a:lnSpc>
                          <a:spcPct val="105000"/>
                        </a:lnSpc>
                        <a:spcAft>
                          <a:spcPts val="20"/>
                        </a:spcAft>
                      </a:pPr>
                      <a:r>
                        <a:rPr lang="es-ES" sz="1000" dirty="0">
                          <a:effectLst/>
                        </a:rPr>
                        <a:t>-</a:t>
                      </a:r>
                      <a:endParaRPr lang="es-ES" sz="900" dirty="0">
                        <a:effectLst/>
                      </a:endParaRPr>
                    </a:p>
                    <a:p>
                      <a:pPr marL="309245" marR="213360" indent="-6350" algn="ctr">
                        <a:lnSpc>
                          <a:spcPct val="105000"/>
                        </a:lnSpc>
                        <a:spcAft>
                          <a:spcPts val="20"/>
                        </a:spcAft>
                      </a:pPr>
                      <a:r>
                        <a:rPr lang="es-ES" sz="1000" dirty="0" err="1">
                          <a:effectLst/>
                        </a:rPr>
                        <a:t>Fins</a:t>
                      </a:r>
                      <a:r>
                        <a:rPr lang="es-ES" sz="1000" dirty="0">
                          <a:effectLst/>
                        </a:rPr>
                        <a:t> a euros</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Tipus aplicable</a:t>
                      </a:r>
                      <a:endParaRPr lang="es-ES" sz="900">
                        <a:effectLst/>
                      </a:endParaRPr>
                    </a:p>
                    <a:p>
                      <a:pPr marL="309245" marR="213360" indent="-6350" algn="ctr">
                        <a:lnSpc>
                          <a:spcPct val="105000"/>
                        </a:lnSpc>
                        <a:spcAft>
                          <a:spcPts val="20"/>
                        </a:spcAft>
                      </a:pPr>
                      <a:r>
                        <a:rPr lang="es-ES" sz="1000">
                          <a:effectLst/>
                        </a:rPr>
                        <a:t>-</a:t>
                      </a:r>
                      <a:endParaRPr lang="es-ES" sz="900">
                        <a:effectLst/>
                      </a:endParaRPr>
                    </a:p>
                    <a:p>
                      <a:pPr marL="309245" marR="213360" indent="-6350" algn="ctr">
                        <a:lnSpc>
                          <a:spcPct val="105000"/>
                        </a:lnSpc>
                        <a:spcAft>
                          <a:spcPts val="20"/>
                        </a:spcAft>
                      </a:pPr>
                      <a:r>
                        <a:rPr lang="es-ES" sz="1000">
                          <a:effectLst/>
                        </a:rPr>
                        <a:t>Percentatge</a:t>
                      </a:r>
                      <a:endParaRPr lang="es-ES" sz="900">
                        <a:effectLst/>
                      </a:endParaRPr>
                    </a:p>
                    <a:p>
                      <a:pPr marL="309245" marR="213360" indent="-6350" algn="l">
                        <a:lnSpc>
                          <a:spcPct val="105000"/>
                        </a:lnSpc>
                        <a:spcAft>
                          <a:spcPts val="20"/>
                        </a:spcAft>
                      </a:pPr>
                      <a:r>
                        <a:rPr lang="es-ES" sz="1000">
                          <a:effectLst/>
                        </a:rPr>
                        <a:t>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3870063830"/>
                  </a:ext>
                </a:extLst>
              </a:tr>
              <a:tr h="301429">
                <a:tc>
                  <a:txBody>
                    <a:bodyPr/>
                    <a:lstStyle/>
                    <a:p>
                      <a:pPr marL="309245" marR="213360" indent="-6350" algn="ctr">
                        <a:lnSpc>
                          <a:spcPct val="105000"/>
                        </a:lnSpc>
                        <a:spcAft>
                          <a:spcPts val="20"/>
                        </a:spcAft>
                      </a:pPr>
                      <a:r>
                        <a:rPr lang="es-ES" sz="1000" dirty="0">
                          <a:effectLst/>
                        </a:rPr>
                        <a:t>0</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0</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167.129,45</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0,25 %</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1167880596"/>
                  </a:ext>
                </a:extLst>
              </a:tr>
              <a:tr h="301429">
                <a:tc>
                  <a:txBody>
                    <a:bodyPr/>
                    <a:lstStyle/>
                    <a:p>
                      <a:pPr marL="309245" marR="213360" indent="-6350" algn="ctr">
                        <a:lnSpc>
                          <a:spcPct val="105000"/>
                        </a:lnSpc>
                        <a:spcAft>
                          <a:spcPts val="20"/>
                        </a:spcAft>
                      </a:pPr>
                      <a:r>
                        <a:rPr lang="es-ES" sz="1000" dirty="0">
                          <a:effectLst/>
                        </a:rPr>
                        <a:t>167.129,45</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417,82</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167.123,43</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0,37 %</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3130643706"/>
                  </a:ext>
                </a:extLst>
              </a:tr>
              <a:tr h="301429">
                <a:tc>
                  <a:txBody>
                    <a:bodyPr/>
                    <a:lstStyle/>
                    <a:p>
                      <a:pPr marL="309245" marR="213360" indent="-6350" algn="ctr">
                        <a:lnSpc>
                          <a:spcPct val="105000"/>
                        </a:lnSpc>
                        <a:spcAft>
                          <a:spcPts val="20"/>
                        </a:spcAft>
                      </a:pPr>
                      <a:r>
                        <a:rPr lang="es-ES" sz="1000" dirty="0">
                          <a:effectLst/>
                        </a:rPr>
                        <a:t>334.252,88</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1.036,18</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334.246,87</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0,62 %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580862710"/>
                  </a:ext>
                </a:extLst>
              </a:tr>
              <a:tr h="301429">
                <a:tc>
                  <a:txBody>
                    <a:bodyPr/>
                    <a:lstStyle/>
                    <a:p>
                      <a:pPr marL="309245" marR="213360" indent="-6350" algn="ctr">
                        <a:lnSpc>
                          <a:spcPct val="105000"/>
                        </a:lnSpc>
                        <a:spcAft>
                          <a:spcPts val="20"/>
                        </a:spcAft>
                      </a:pPr>
                      <a:r>
                        <a:rPr lang="es-ES" sz="1000" dirty="0">
                          <a:effectLst/>
                        </a:rPr>
                        <a:t>668.499,75</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3.108,51</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668.499,76</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1,12 %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518704955"/>
                  </a:ext>
                </a:extLst>
              </a:tr>
              <a:tr h="301429">
                <a:tc>
                  <a:txBody>
                    <a:bodyPr/>
                    <a:lstStyle/>
                    <a:p>
                      <a:pPr marL="309245" marR="213360" indent="-6350" algn="ctr">
                        <a:lnSpc>
                          <a:spcPct val="105000"/>
                        </a:lnSpc>
                        <a:spcAft>
                          <a:spcPts val="20"/>
                        </a:spcAft>
                      </a:pPr>
                      <a:r>
                        <a:rPr lang="es-ES" sz="1000" dirty="0">
                          <a:effectLst/>
                        </a:rPr>
                        <a:t>1.336.999,51</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10.595,71</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1.336.999,50</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1,87 %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1447521610"/>
                  </a:ext>
                </a:extLst>
              </a:tr>
              <a:tr h="301429">
                <a:tc>
                  <a:txBody>
                    <a:bodyPr/>
                    <a:lstStyle/>
                    <a:p>
                      <a:pPr marL="309245" marR="213360" indent="-6350" algn="ctr">
                        <a:lnSpc>
                          <a:spcPct val="105000"/>
                        </a:lnSpc>
                        <a:spcAft>
                          <a:spcPts val="20"/>
                        </a:spcAft>
                      </a:pPr>
                      <a:r>
                        <a:rPr lang="es-ES" sz="1000" dirty="0">
                          <a:effectLst/>
                        </a:rPr>
                        <a:t>2.673.999,01</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35.597,60</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2.673.999,02</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2,37 %</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2775003218"/>
                  </a:ext>
                </a:extLst>
              </a:tr>
              <a:tr h="301429">
                <a:tc>
                  <a:txBody>
                    <a:bodyPr/>
                    <a:lstStyle/>
                    <a:p>
                      <a:pPr marL="309245" marR="213360" indent="-6350" algn="ctr">
                        <a:lnSpc>
                          <a:spcPct val="105000"/>
                        </a:lnSpc>
                        <a:spcAft>
                          <a:spcPts val="20"/>
                        </a:spcAft>
                      </a:pPr>
                      <a:r>
                        <a:rPr lang="es-ES" sz="1000" dirty="0">
                          <a:effectLst/>
                        </a:rPr>
                        <a:t>5.347.998,03</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98.971,38</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4.652.001,97</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2,87 %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1817069558"/>
                  </a:ext>
                </a:extLst>
              </a:tr>
              <a:tr h="301429">
                <a:tc>
                  <a:txBody>
                    <a:bodyPr/>
                    <a:lstStyle/>
                    <a:p>
                      <a:pPr marL="309245" marR="213360" indent="-6350" algn="ctr">
                        <a:lnSpc>
                          <a:spcPct val="105000"/>
                        </a:lnSpc>
                        <a:spcAft>
                          <a:spcPts val="20"/>
                        </a:spcAft>
                      </a:pPr>
                      <a:r>
                        <a:rPr lang="es-ES" sz="1000" dirty="0">
                          <a:effectLst/>
                        </a:rPr>
                        <a:t>10.000.000,00</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marL="309245" marR="213360" indent="-6350" algn="ctr">
                        <a:lnSpc>
                          <a:spcPct val="105000"/>
                        </a:lnSpc>
                        <a:spcAft>
                          <a:spcPts val="20"/>
                        </a:spcAft>
                      </a:pPr>
                      <a:r>
                        <a:rPr lang="es-ES" sz="1000">
                          <a:effectLst/>
                        </a:rPr>
                        <a:t>232.483,84</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a:effectLst/>
                        </a:rPr>
                        <a:t>D’ara en avant </a:t>
                      </a:r>
                      <a:endParaRPr lang="es-ES" sz="9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tc>
                  <a:txBody>
                    <a:bodyPr/>
                    <a:lstStyle/>
                    <a:p>
                      <a:pPr marL="309245" marR="213360" indent="-6350" algn="ctr">
                        <a:lnSpc>
                          <a:spcPct val="105000"/>
                        </a:lnSpc>
                        <a:spcAft>
                          <a:spcPts val="20"/>
                        </a:spcAft>
                      </a:pPr>
                      <a:r>
                        <a:rPr lang="es-ES" sz="1000" dirty="0">
                          <a:effectLst/>
                        </a:rPr>
                        <a:t>3,75 %</a:t>
                      </a:r>
                      <a:endParaRPr lang="es-ES" sz="9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4311" marR="64311" marT="0" marB="0"/>
                </a:tc>
                <a:extLst>
                  <a:ext uri="{0D108BD9-81ED-4DB2-BD59-A6C34878D82A}">
                    <a16:rowId xmlns:a16="http://schemas.microsoft.com/office/drawing/2014/main" val="946796611"/>
                  </a:ext>
                </a:extLst>
              </a:tr>
            </a:tbl>
          </a:graphicData>
        </a:graphic>
      </p:graphicFrame>
    </p:spTree>
    <p:extLst>
      <p:ext uri="{BB962C8B-B14F-4D97-AF65-F5344CB8AC3E}">
        <p14:creationId xmlns:p14="http://schemas.microsoft.com/office/powerpoint/2010/main" val="1572767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2395" y="1010525"/>
            <a:ext cx="3877982" cy="4624327"/>
          </a:xfrm>
          <a:noFill/>
        </p:spPr>
        <p:txBody>
          <a:bodyPr vert="horz" lIns="91440" tIns="45720" rIns="91440" bIns="45720" rtlCol="0" anchor="ctr">
            <a:normAutofit/>
          </a:bodyPr>
          <a:lstStyle/>
          <a:p>
            <a:pPr indent="-209019" algn="ctr"/>
            <a:r>
              <a:rPr lang="en-US" dirty="0">
                <a:solidFill>
                  <a:schemeClr val="bg2"/>
                </a:solidFill>
              </a:rPr>
              <a:t>AVANT</a:t>
            </a:r>
            <a:r>
              <a:rPr lang="es-ES" dirty="0" err="1">
                <a:solidFill>
                  <a:schemeClr val="bg2"/>
                </a:solidFill>
              </a:rPr>
              <a:t>Projecte</a:t>
            </a:r>
            <a:r>
              <a:rPr lang="es-ES" dirty="0">
                <a:solidFill>
                  <a:schemeClr val="bg2"/>
                </a:solidFill>
              </a:rPr>
              <a:t> </a:t>
            </a:r>
            <a:r>
              <a:rPr lang="es-ES" dirty="0" err="1">
                <a:solidFill>
                  <a:schemeClr val="bg2"/>
                </a:solidFill>
              </a:rPr>
              <a:t>Llei</a:t>
            </a:r>
            <a:r>
              <a:rPr lang="es-ES" dirty="0">
                <a:solidFill>
                  <a:schemeClr val="bg2"/>
                </a:solidFill>
              </a:rPr>
              <a:t> de </a:t>
            </a:r>
            <a:r>
              <a:rPr lang="es-ES" dirty="0" err="1">
                <a:solidFill>
                  <a:schemeClr val="bg2"/>
                </a:solidFill>
              </a:rPr>
              <a:t>presussupostos</a:t>
            </a:r>
            <a:r>
              <a:rPr lang="es-ES" dirty="0">
                <a:solidFill>
                  <a:schemeClr val="bg2"/>
                </a:solidFill>
              </a:rPr>
              <a:t> 2023</a:t>
            </a:r>
            <a:br>
              <a:rPr lang="es-ES" dirty="0">
                <a:solidFill>
                  <a:schemeClr val="bg2"/>
                </a:solidFill>
              </a:rPr>
            </a:br>
            <a:endParaRPr lang="en-US" dirty="0">
              <a:solidFill>
                <a:schemeClr val="bg2"/>
              </a:solidFill>
            </a:endParaRPr>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4947498" y="502920"/>
            <a:ext cx="6437680" cy="3939701"/>
          </a:xfrm>
        </p:spPr>
        <p:txBody>
          <a:bodyPr vert="horz" lIns="91440" tIns="45720" rIns="91440" bIns="45720" rtlCol="0" anchor="t">
            <a:normAutofit/>
          </a:bodyPr>
          <a:lstStyle/>
          <a:p>
            <a:pPr marL="531386" lvl="1" indent="0" algn="just">
              <a:buClr>
                <a:schemeClr val="accent1"/>
              </a:buClr>
              <a:buNone/>
            </a:pPr>
            <a:endParaRPr lang="es-ES" sz="2000" b="1" dirty="0">
              <a:effectLst>
                <a:outerShdw blurRad="38100" dist="38100" dir="2700000" algn="tl">
                  <a:srgbClr val="000000">
                    <a:alpha val="43137"/>
                  </a:srgbClr>
                </a:outerShdw>
              </a:effectLst>
            </a:endParaRPr>
          </a:p>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ITPAJD</a:t>
            </a:r>
          </a:p>
          <a:p>
            <a:pPr marL="207386" indent="0" algn="ctr">
              <a:buClr>
                <a:schemeClr val="accent1"/>
              </a:buClr>
              <a:buNone/>
            </a:pPr>
            <a:r>
              <a:rPr lang="ca-ES-valencia" b="1" dirty="0">
                <a:solidFill>
                  <a:srgbClr val="C00000"/>
                </a:solidFill>
                <a:effectLst>
                  <a:outerShdw blurRad="38100" dist="38100" dir="2700000" algn="tl">
                    <a:srgbClr val="000000">
                      <a:alpha val="43137"/>
                    </a:srgbClr>
                  </a:outerShdw>
                </a:effectLst>
              </a:rPr>
              <a:t>Amb efectes per als períodes impositius conclosos des de l’1 de gener de 2023</a:t>
            </a:r>
          </a:p>
          <a:p>
            <a:pPr marL="531386" lvl="1" indent="0" algn="just">
              <a:buClr>
                <a:schemeClr val="accent1"/>
              </a:buClr>
              <a:buNone/>
            </a:pPr>
            <a:endParaRPr lang="ca-ES-valencia" sz="1800" b="1" dirty="0">
              <a:effectLst>
                <a:outerShdw blurRad="38100" dist="38100" dir="2700000" algn="tl">
                  <a:srgbClr val="000000">
                    <a:alpha val="43137"/>
                  </a:srgbClr>
                </a:outerShdw>
              </a:effectLst>
            </a:endParaRPr>
          </a:p>
          <a:p>
            <a:pPr marL="817136" lvl="1" indent="-285750" algn="just">
              <a:buClr>
                <a:schemeClr val="accent1"/>
              </a:buClr>
            </a:pPr>
            <a:r>
              <a:rPr lang="ca-ES-valencia" sz="1800" b="1" dirty="0">
                <a:effectLst>
                  <a:outerShdw blurRad="38100" dist="38100" dir="2700000" algn="tl">
                    <a:srgbClr val="000000">
                      <a:alpha val="43137"/>
                    </a:srgbClr>
                  </a:outerShdw>
                </a:effectLst>
              </a:rPr>
              <a:t>S'incrementa [10% a l’11%] el tipus impositiu de l'Impost sobre transmissions patrimonials en el cas que el valor dels immobles transmesos o del dret que es constituïsca o cedisca siga superior a un milió d'euros.</a:t>
            </a:r>
          </a:p>
          <a:p>
            <a:pPr marL="531386" lvl="1" indent="0" algn="just">
              <a:buClr>
                <a:schemeClr val="accent1"/>
              </a:buClr>
              <a:buNone/>
            </a:pPr>
            <a:endParaRPr lang="ca-ES-valencia" sz="1800"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spTree>
    <p:extLst>
      <p:ext uri="{BB962C8B-B14F-4D97-AF65-F5344CB8AC3E}">
        <p14:creationId xmlns:p14="http://schemas.microsoft.com/office/powerpoint/2010/main" val="22021677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9508" y="1113764"/>
            <a:ext cx="3877982" cy="4624327"/>
          </a:xfrm>
          <a:noFill/>
        </p:spPr>
        <p:txBody>
          <a:bodyPr vert="horz" lIns="91440" tIns="45720" rIns="91440" bIns="45720" rtlCol="0" anchor="ctr">
            <a:normAutofit/>
          </a:bodyPr>
          <a:lstStyle/>
          <a:p>
            <a:pPr indent="-209019" algn="ctr"/>
            <a:r>
              <a:rPr lang="en-US" dirty="0">
                <a:solidFill>
                  <a:schemeClr val="bg2"/>
                </a:solidFill>
              </a:rPr>
              <a:t>AVANT</a:t>
            </a:r>
            <a:r>
              <a:rPr lang="es-ES" dirty="0" err="1">
                <a:solidFill>
                  <a:schemeClr val="bg2"/>
                </a:solidFill>
              </a:rPr>
              <a:t>Projecte</a:t>
            </a:r>
            <a:r>
              <a:rPr lang="es-ES" dirty="0">
                <a:solidFill>
                  <a:schemeClr val="bg2"/>
                </a:solidFill>
              </a:rPr>
              <a:t> de </a:t>
            </a:r>
            <a:r>
              <a:rPr lang="es-ES" dirty="0" err="1">
                <a:solidFill>
                  <a:schemeClr val="bg2"/>
                </a:solidFill>
              </a:rPr>
              <a:t>Llei</a:t>
            </a:r>
            <a:r>
              <a:rPr lang="es-ES" dirty="0">
                <a:solidFill>
                  <a:schemeClr val="bg2"/>
                </a:solidFill>
              </a:rPr>
              <a:t> de mesures </a:t>
            </a:r>
            <a:r>
              <a:rPr lang="es-ES" dirty="0" err="1">
                <a:solidFill>
                  <a:schemeClr val="bg2"/>
                </a:solidFill>
              </a:rPr>
              <a:t>fiscals</a:t>
            </a:r>
            <a:r>
              <a:rPr lang="es-ES" dirty="0">
                <a:solidFill>
                  <a:schemeClr val="bg2"/>
                </a:solidFill>
              </a:rPr>
              <a:t>, de </a:t>
            </a:r>
            <a:r>
              <a:rPr lang="es-ES" dirty="0" err="1">
                <a:solidFill>
                  <a:schemeClr val="bg2"/>
                </a:solidFill>
              </a:rPr>
              <a:t>gestió</a:t>
            </a:r>
            <a:r>
              <a:rPr lang="es-ES" dirty="0">
                <a:solidFill>
                  <a:schemeClr val="bg2"/>
                </a:solidFill>
              </a:rPr>
              <a:t> administrativa y </a:t>
            </a:r>
            <a:r>
              <a:rPr lang="es-ES" dirty="0" err="1">
                <a:solidFill>
                  <a:schemeClr val="bg2"/>
                </a:solidFill>
              </a:rPr>
              <a:t>financera</a:t>
            </a:r>
            <a:r>
              <a:rPr lang="es-ES" dirty="0">
                <a:solidFill>
                  <a:schemeClr val="bg2"/>
                </a:solidFill>
              </a:rPr>
              <a:t>, i </a:t>
            </a:r>
            <a:r>
              <a:rPr lang="es-ES" dirty="0" err="1">
                <a:solidFill>
                  <a:schemeClr val="bg2"/>
                </a:solidFill>
              </a:rPr>
              <a:t>d’organització</a:t>
            </a:r>
            <a:r>
              <a:rPr lang="es-ES" dirty="0">
                <a:solidFill>
                  <a:schemeClr val="bg2"/>
                </a:solidFill>
              </a:rPr>
              <a:t> de la Generalitat 2023</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lnSpcReduction="10000"/>
          </a:bodyPr>
          <a:lstStyle/>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Impost sobre el dipòsit de residus en abocadors, la incineració i la coincineració de residus.</a:t>
            </a:r>
          </a:p>
          <a:p>
            <a:pPr marL="207386" indent="0" algn="just">
              <a:buClr>
                <a:schemeClr val="accent1"/>
              </a:buClr>
              <a:buNone/>
            </a:pPr>
            <a:endParaRPr lang="ca-ES-valencia" b="1" dirty="0">
              <a:solidFill>
                <a:schemeClr val="tx1"/>
              </a:solidFill>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Modificacions normatives als tributs cedits.</a:t>
            </a:r>
          </a:p>
          <a:p>
            <a:pPr marL="207386" indent="0" algn="just">
              <a:buClr>
                <a:schemeClr val="accent1"/>
              </a:buClr>
              <a:buNone/>
            </a:pPr>
            <a:endParaRPr lang="ca-ES-valencia" b="1" dirty="0">
              <a:solidFill>
                <a:schemeClr val="tx1"/>
              </a:solidFill>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Canvis a la regulació de les taxes.</a:t>
            </a:r>
          </a:p>
          <a:p>
            <a:pPr marL="207386" indent="0" algn="just">
              <a:buClr>
                <a:schemeClr val="accent1"/>
              </a:buClr>
              <a:buNone/>
            </a:pPr>
            <a:endParaRPr lang="ca-ES-valencia" b="1" dirty="0">
              <a:solidFill>
                <a:schemeClr val="tx1"/>
              </a:solidFill>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Modificació de la Llei de ports de la Generalitat.</a:t>
            </a:r>
          </a:p>
          <a:p>
            <a:pPr marL="207386" indent="0" algn="just">
              <a:buClr>
                <a:schemeClr val="accent1"/>
              </a:buClr>
              <a:buNone/>
            </a:pPr>
            <a:endParaRPr lang="ca-ES-valencia" b="1" dirty="0">
              <a:solidFill>
                <a:schemeClr val="tx1"/>
              </a:solidFill>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Modificacions a la Llei 1/2020 de la Generalitat Valenciana, de regulació del joc i de prevenció de la ludopatia.</a:t>
            </a: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Tree>
    <p:extLst>
      <p:ext uri="{BB962C8B-B14F-4D97-AF65-F5344CB8AC3E}">
        <p14:creationId xmlns:p14="http://schemas.microsoft.com/office/powerpoint/2010/main" val="33803024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9508" y="1113764"/>
            <a:ext cx="3877982" cy="4624327"/>
          </a:xfrm>
          <a:noFill/>
        </p:spPr>
        <p:txBody>
          <a:bodyPr vert="horz" lIns="91440" tIns="45720" rIns="91440" bIns="45720" rtlCol="0" anchor="ctr">
            <a:normAutofit/>
          </a:bodyPr>
          <a:lstStyle/>
          <a:p>
            <a:pPr indent="-209019" algn="ctr"/>
            <a:r>
              <a:rPr lang="en-US" dirty="0">
                <a:solidFill>
                  <a:schemeClr val="bg2"/>
                </a:solidFill>
              </a:rPr>
              <a:t>IMPOST SOBRE EL DIPÒSIT DE RESIDUS EN ABOCADORS, LA INCINERACIÓ I LA COINCINERACIÓ DE RESIDUS</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fontScale="92500" lnSpcReduction="10000"/>
          </a:bodyPr>
          <a:lstStyle/>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Regulat com a impost estatal (Llei 7/2022, de residus i sols contaminats per a una economia circular).</a:t>
            </a: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Instrument per a avançar en economia circular i en aconseguir els objectius de preparació dels residus per a la seua reutilització i reciclatge. </a:t>
            </a: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Configurat com un tribut cedit.</a:t>
            </a: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La Generalitat Valenciana ha assolit la capacitat normativa i de gestió de l’impost.</a:t>
            </a: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S’ha derogat l’impost propi sobre l’eliminació, incineració, </a:t>
            </a:r>
            <a:r>
              <a:rPr lang="ca-ES-valencia" b="1" dirty="0" err="1">
                <a:solidFill>
                  <a:schemeClr val="tx1"/>
                </a:solidFill>
                <a:effectLst>
                  <a:outerShdw blurRad="38100" dist="38100" dir="2700000" algn="tl">
                    <a:srgbClr val="000000">
                      <a:alpha val="43137"/>
                    </a:srgbClr>
                  </a:outerShdw>
                </a:effectLst>
              </a:rPr>
              <a:t>coincineració</a:t>
            </a:r>
            <a:r>
              <a:rPr lang="ca-ES-valencia" b="1" dirty="0">
                <a:solidFill>
                  <a:schemeClr val="tx1"/>
                </a:solidFill>
                <a:effectLst>
                  <a:outerShdw blurRad="38100" dist="38100" dir="2700000" algn="tl">
                    <a:srgbClr val="000000">
                      <a:alpha val="43137"/>
                    </a:srgbClr>
                  </a:outerShdw>
                </a:effectLst>
              </a:rPr>
              <a:t> i valorització energètica de residus.</a:t>
            </a:r>
          </a:p>
          <a:p>
            <a:pPr marL="493136" indent="-285750" algn="just">
              <a:buClr>
                <a:schemeClr val="accent1"/>
              </a:buClr>
            </a:pPr>
            <a:r>
              <a:rPr lang="ca-ES-valencia" b="1" dirty="0">
                <a:solidFill>
                  <a:schemeClr val="tx1"/>
                </a:solidFill>
                <a:effectLst>
                  <a:outerShdw blurRad="38100" dist="38100" dir="2700000" algn="tl">
                    <a:srgbClr val="000000">
                      <a:alpha val="43137"/>
                    </a:srgbClr>
                  </a:outerShdw>
                </a:effectLst>
              </a:rPr>
              <a:t>Es manté l’afectació de l’impost al Fons autonòmic per a la millora de la gestió de residus.</a:t>
            </a:r>
          </a:p>
          <a:p>
            <a:pPr marL="874286" lvl="1" indent="-342900" algn="just">
              <a:buClr>
                <a:schemeClr val="accent1"/>
              </a:buClr>
              <a:buFont typeface="+mj-lt"/>
              <a:buAutoNum type="alphaLcParenR"/>
            </a:pPr>
            <a:endParaRPr lang="ca-ES-valencia" dirty="0"/>
          </a:p>
          <a:p>
            <a:pPr marL="493136" indent="-285750" algn="just">
              <a:buClr>
                <a:schemeClr val="accent1"/>
              </a:buClr>
            </a:pPr>
            <a:endParaRPr lang="ca-ES-valencia" b="1" dirty="0"/>
          </a:p>
          <a:p>
            <a:pPr marL="207386" indent="0">
              <a:buNone/>
            </a:pPr>
            <a:endParaRPr lang="ca-ES-valencia" b="1" dirty="0"/>
          </a:p>
          <a:p>
            <a:pPr marL="414772" indent="-207386"/>
            <a:endParaRPr lang="ca-ES-valencia" b="1" dirty="0"/>
          </a:p>
          <a:p>
            <a:pPr marL="414772" indent="-207386"/>
            <a:endParaRPr lang="ca-ES-valencia" b="1" dirty="0"/>
          </a:p>
        </p:txBody>
      </p:sp>
      <p:pic>
        <p:nvPicPr>
          <p:cNvPr id="4" name="Imagen 3">
            <a:extLst>
              <a:ext uri="{FF2B5EF4-FFF2-40B4-BE49-F238E27FC236}">
                <a16:creationId xmlns:a16="http://schemas.microsoft.com/office/drawing/2014/main" id="{AC9602E3-9400-4B1B-81C2-A51F18C6B694}"/>
              </a:ext>
            </a:extLst>
          </p:cNvPr>
          <p:cNvPicPr>
            <a:picLocks noChangeAspect="1"/>
          </p:cNvPicPr>
          <p:nvPr/>
        </p:nvPicPr>
        <p:blipFill>
          <a:blip r:embed="rId3"/>
          <a:stretch>
            <a:fillRect/>
          </a:stretch>
        </p:blipFill>
        <p:spPr>
          <a:xfrm>
            <a:off x="8767655" y="5856463"/>
            <a:ext cx="3316511" cy="774259"/>
          </a:xfrm>
          <a:prstGeom prst="rect">
            <a:avLst/>
          </a:prstGeom>
        </p:spPr>
      </p:pic>
    </p:spTree>
    <p:extLst>
      <p:ext uri="{BB962C8B-B14F-4D97-AF65-F5344CB8AC3E}">
        <p14:creationId xmlns:p14="http://schemas.microsoft.com/office/powerpoint/2010/main" val="28715185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59">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61">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63">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65">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82" name="Rectangle 6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6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71530" y="1113764"/>
            <a:ext cx="3612843" cy="4624327"/>
          </a:xfrm>
        </p:spPr>
        <p:txBody>
          <a:bodyPr vert="horz" lIns="91440" tIns="45720" rIns="91440" bIns="45720" rtlCol="0" anchor="ctr">
            <a:normAutofit/>
          </a:bodyPr>
          <a:lstStyle/>
          <a:p>
            <a:pPr indent="-209019" algn="ctr"/>
            <a:r>
              <a:rPr lang="en-US" sz="3200" dirty="0">
                <a:solidFill>
                  <a:schemeClr val="bg2"/>
                </a:solidFill>
              </a:rPr>
              <a:t>MODIFICACIONS NORMATIVES ALS TRIBUTS CEDITS</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548640"/>
            <a:ext cx="6420902" cy="5809173"/>
          </a:xfrm>
        </p:spPr>
        <p:txBody>
          <a:bodyPr vert="horz" lIns="91440" tIns="45720" rIns="91440" bIns="45720" rtlCol="0" anchor="ctr">
            <a:normAutofit/>
          </a:bodyPr>
          <a:lstStyle/>
          <a:p>
            <a:pPr marL="414772" indent="-207386"/>
            <a:endParaRPr lang="es-ES" b="1" dirty="0"/>
          </a:p>
          <a:p>
            <a:pPr marL="493136" indent="-285750" algn="just">
              <a:buClr>
                <a:schemeClr val="accent1"/>
              </a:buClr>
            </a:pPr>
            <a:r>
              <a:rPr lang="ca-ES" b="1" dirty="0">
                <a:solidFill>
                  <a:schemeClr val="tx1"/>
                </a:solidFill>
                <a:effectLst>
                  <a:outerShdw blurRad="38100" dist="38100" dir="2700000" algn="tl">
                    <a:srgbClr val="000000">
                      <a:alpha val="43137"/>
                    </a:srgbClr>
                  </a:outerShdw>
                </a:effectLst>
              </a:rPr>
              <a:t>S’incorpora un apartat on es contempla que la curatela amb facultats de representació plenes establida per resolució judicial s'assimilarà a un grau de discapacitat del 65%.</a:t>
            </a:r>
          </a:p>
          <a:p>
            <a:pPr marL="493136" indent="-285750" algn="just">
              <a:buClr>
                <a:schemeClr val="accent1"/>
              </a:buClr>
            </a:pPr>
            <a:r>
              <a:rPr lang="ca-ES" b="1" dirty="0">
                <a:solidFill>
                  <a:schemeClr val="tx1"/>
                </a:solidFill>
                <a:effectLst>
                  <a:outerShdw blurRad="38100" dist="38100" dir="2700000" algn="tl">
                    <a:srgbClr val="000000">
                      <a:alpha val="43137"/>
                    </a:srgbClr>
                  </a:outerShdw>
                </a:effectLst>
              </a:rPr>
              <a:t>Equiparació del tracte atorgat a les parelles de fet que es troben inscrites en el Registre de la CV amb aquelles que s'hagueren inscrit en els registres semblants d'altres Comunitats Autònomes de l'Estat espanyol, d'altres països pertanyents a la Unió Europea o l'Espai Econòmic Europeu, o de tercers països. </a:t>
            </a:r>
          </a:p>
        </p:txBody>
      </p:sp>
      <p:pic>
        <p:nvPicPr>
          <p:cNvPr id="4" name="Imagen 3">
            <a:extLst>
              <a:ext uri="{FF2B5EF4-FFF2-40B4-BE49-F238E27FC236}">
                <a16:creationId xmlns:a16="http://schemas.microsoft.com/office/drawing/2014/main" id="{F12806B7-9DBC-4839-9DAC-8D2F8AE1C4C5}"/>
              </a:ext>
            </a:extLst>
          </p:cNvPr>
          <p:cNvPicPr>
            <a:picLocks noChangeAspect="1"/>
          </p:cNvPicPr>
          <p:nvPr/>
        </p:nvPicPr>
        <p:blipFill>
          <a:blip r:embed="rId3"/>
          <a:stretch>
            <a:fillRect/>
          </a:stretch>
        </p:blipFill>
        <p:spPr>
          <a:xfrm>
            <a:off x="8679004" y="5987320"/>
            <a:ext cx="3316511" cy="774259"/>
          </a:xfrm>
          <a:prstGeom prst="rect">
            <a:avLst/>
          </a:prstGeom>
        </p:spPr>
      </p:pic>
    </p:spTree>
    <p:extLst>
      <p:ext uri="{BB962C8B-B14F-4D97-AF65-F5344CB8AC3E}">
        <p14:creationId xmlns:p14="http://schemas.microsoft.com/office/powerpoint/2010/main" val="22319497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59">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61">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63">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65">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82" name="Rectangle 6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6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71530" y="1113764"/>
            <a:ext cx="3612843" cy="4624327"/>
          </a:xfrm>
        </p:spPr>
        <p:txBody>
          <a:bodyPr vert="horz" lIns="91440" tIns="45720" rIns="91440" bIns="45720" rtlCol="0" anchor="ctr">
            <a:normAutofit/>
          </a:bodyPr>
          <a:lstStyle/>
          <a:p>
            <a:pPr indent="-209019" algn="ctr"/>
            <a:r>
              <a:rPr lang="en-US" sz="3200" dirty="0">
                <a:solidFill>
                  <a:schemeClr val="bg2"/>
                </a:solidFill>
              </a:rPr>
              <a:t>CANVIS A LA REGULACIÓ DE LES TAXES</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0"/>
            <a:ext cx="6420902" cy="6357813"/>
          </a:xfrm>
        </p:spPr>
        <p:txBody>
          <a:bodyPr vert="horz" lIns="91440" tIns="45720" rIns="91440" bIns="45720" rtlCol="0" anchor="ctr">
            <a:normAutofit fontScale="92500" lnSpcReduction="10000"/>
          </a:bodyPr>
          <a:lstStyle/>
          <a:p>
            <a:pPr marL="414772" indent="-207386"/>
            <a:endParaRPr lang="es-ES" b="1" dirty="0"/>
          </a:p>
          <a:p>
            <a:pPr marL="493136" indent="-285750" algn="just">
              <a:buClr>
                <a:schemeClr val="accent1"/>
              </a:buClr>
            </a:pPr>
            <a:r>
              <a:rPr lang="ca-ES" b="1" dirty="0">
                <a:effectLst>
                  <a:outerShdw blurRad="38100" dist="38100" dir="2700000" algn="tl">
                    <a:srgbClr val="000000">
                      <a:alpha val="43137"/>
                    </a:srgbClr>
                  </a:outerShdw>
                </a:effectLst>
              </a:rPr>
              <a:t>Taxes de domini públic. Es modifica la taxa per ús comú especial o ús privatiu dels béns de domini públic amb la finalitat de fomentar el desplegament i explotació de xarxes públiques de telecomunicacions de banda ampla.</a:t>
            </a:r>
          </a:p>
          <a:p>
            <a:pPr marL="493136" indent="-285750" algn="just">
              <a:buClr>
                <a:schemeClr val="accent1"/>
              </a:buClr>
            </a:pPr>
            <a:r>
              <a:rPr lang="ca-ES" b="1" dirty="0">
                <a:effectLst>
                  <a:outerShdw blurRad="38100" dist="38100" dir="2700000" algn="tl">
                    <a:srgbClr val="000000">
                      <a:alpha val="43137"/>
                    </a:srgbClr>
                  </a:outerShdw>
                </a:effectLst>
              </a:rPr>
              <a:t>Taxes per direcció i inspecció d'obres públiques en la Generalitat Valenciana. Se suprimeix íntegrament el títol XXVII relatiu a direcció i inspecció d’obres públiques, atenent motius legals, d'eficàcia i simplificació administrativa.</a:t>
            </a:r>
          </a:p>
          <a:p>
            <a:pPr marL="493136" indent="-285750" algn="just">
              <a:buClr>
                <a:schemeClr val="accent1"/>
              </a:buClr>
            </a:pPr>
            <a:r>
              <a:rPr lang="ca-ES" b="1" dirty="0">
                <a:effectLst>
                  <a:outerShdw blurRad="38100" dist="38100" dir="2700000" algn="tl">
                    <a:srgbClr val="000000">
                      <a:alpha val="43137"/>
                    </a:srgbClr>
                  </a:outerShdw>
                </a:effectLst>
              </a:rPr>
              <a:t>Taxa per expedició del carnet jove. Se suprimeix</a:t>
            </a:r>
          </a:p>
          <a:p>
            <a:pPr marL="493136" indent="-285750" algn="just">
              <a:buClr>
                <a:schemeClr val="accent1"/>
              </a:buClr>
            </a:pPr>
            <a:r>
              <a:rPr lang="ca-ES" b="1" dirty="0">
                <a:effectLst>
                  <a:outerShdw blurRad="38100" dist="38100" dir="2700000" algn="tl">
                    <a:srgbClr val="000000">
                      <a:alpha val="43137"/>
                    </a:srgbClr>
                  </a:outerShdw>
                </a:effectLst>
              </a:rPr>
              <a:t>Taxes sanitat. Es modifica la quota íntegra per processos hospitalaris relacionats amb altres procediments quirúrgics sobre aparell digestiu.</a:t>
            </a:r>
          </a:p>
          <a:p>
            <a:pPr marL="493136" indent="-285750" algn="just">
              <a:buClr>
                <a:schemeClr val="accent1"/>
              </a:buClr>
            </a:pPr>
            <a:r>
              <a:rPr lang="ca-ES" b="1" dirty="0">
                <a:effectLst>
                  <a:outerShdw blurRad="38100" dist="38100" dir="2700000" algn="tl">
                    <a:srgbClr val="000000">
                      <a:alpha val="43137"/>
                    </a:srgbClr>
                  </a:outerShdw>
                </a:effectLst>
              </a:rPr>
              <a:t>Taxes per autoritzacions de transports per carretera. Adaptació al que es disposa en el Reial decret 284/2021, de 20 d'abril, pel qual es regula la qualificació inicial i la formació contínua dels conductors de determinats vehicles destinats al transport per carretera i pel qual es modifica el Reglament de la Llei d'Ordenació dels Transports Terrestres, aprovat pel Reial decret 1211/1990, de 28 de setembre.</a:t>
            </a:r>
          </a:p>
          <a:p>
            <a:pPr marL="414772" indent="-207386"/>
            <a:endParaRPr lang="en-US" b="1" dirty="0"/>
          </a:p>
        </p:txBody>
      </p:sp>
      <p:pic>
        <p:nvPicPr>
          <p:cNvPr id="4" name="Imagen 3">
            <a:extLst>
              <a:ext uri="{FF2B5EF4-FFF2-40B4-BE49-F238E27FC236}">
                <a16:creationId xmlns:a16="http://schemas.microsoft.com/office/drawing/2014/main" id="{C9929825-B910-4714-9E9F-BD2867FB8916}"/>
              </a:ext>
            </a:extLst>
          </p:cNvPr>
          <p:cNvPicPr>
            <a:picLocks noChangeAspect="1"/>
          </p:cNvPicPr>
          <p:nvPr/>
        </p:nvPicPr>
        <p:blipFill>
          <a:blip r:embed="rId3"/>
          <a:stretch>
            <a:fillRect/>
          </a:stretch>
        </p:blipFill>
        <p:spPr>
          <a:xfrm>
            <a:off x="8750877" y="5922230"/>
            <a:ext cx="3316511" cy="774259"/>
          </a:xfrm>
          <a:prstGeom prst="rect">
            <a:avLst/>
          </a:prstGeom>
        </p:spPr>
      </p:pic>
    </p:spTree>
    <p:extLst>
      <p:ext uri="{BB962C8B-B14F-4D97-AF65-F5344CB8AC3E}">
        <p14:creationId xmlns:p14="http://schemas.microsoft.com/office/powerpoint/2010/main" val="24649507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59">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61">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63">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65">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82" name="Rectangle 6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83" name="Rectangle 6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71530" y="1113764"/>
            <a:ext cx="3612843" cy="4624327"/>
          </a:xfrm>
        </p:spPr>
        <p:txBody>
          <a:bodyPr vert="horz" lIns="91440" tIns="45720" rIns="91440" bIns="45720" rtlCol="0" anchor="ctr">
            <a:normAutofit/>
          </a:bodyPr>
          <a:lstStyle/>
          <a:p>
            <a:pPr indent="-209019" algn="ctr"/>
            <a:r>
              <a:rPr lang="en-US" sz="3200" dirty="0">
                <a:solidFill>
                  <a:schemeClr val="bg2"/>
                </a:solidFill>
              </a:rPr>
              <a:t>MODIFICACIÓ DE LA LLEI DE PORTS DE LA GENERALITAT</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161512"/>
            <a:ext cx="6420902" cy="6196302"/>
          </a:xfrm>
        </p:spPr>
        <p:txBody>
          <a:bodyPr vert="horz" lIns="91440" tIns="45720" rIns="91440" bIns="45720" rtlCol="0" anchor="ctr">
            <a:normAutofit fontScale="85000" lnSpcReduction="10000"/>
          </a:bodyPr>
          <a:lstStyle/>
          <a:p>
            <a:pPr marL="414772" indent="-207386"/>
            <a:endParaRPr lang="es-ES" b="1" dirty="0"/>
          </a:p>
          <a:p>
            <a:pPr marL="493136" indent="-285750" algn="just">
              <a:buClr>
                <a:schemeClr val="accent1"/>
              </a:buClr>
            </a:pPr>
            <a:r>
              <a:rPr lang="es-ES" b="1" dirty="0">
                <a:effectLst>
                  <a:outerShdw blurRad="38100" dist="38100" dir="2700000" algn="tl">
                    <a:srgbClr val="000000">
                      <a:alpha val="43137"/>
                    </a:srgbClr>
                  </a:outerShdw>
                </a:effectLst>
              </a:rPr>
              <a:t>Es modifica </a:t>
            </a:r>
            <a:r>
              <a:rPr lang="es-ES" b="1" dirty="0" err="1">
                <a:effectLst>
                  <a:outerShdw blurRad="38100" dist="38100" dir="2700000" algn="tl">
                    <a:srgbClr val="000000">
                      <a:alpha val="43137"/>
                    </a:srgbClr>
                  </a:outerShdw>
                </a:effectLst>
              </a:rPr>
              <a:t>l'article</a:t>
            </a:r>
            <a:r>
              <a:rPr lang="es-ES" b="1" dirty="0">
                <a:effectLst>
                  <a:outerShdw blurRad="38100" dist="38100" dir="2700000" algn="tl">
                    <a:srgbClr val="000000">
                      <a:alpha val="43137"/>
                    </a:srgbClr>
                  </a:outerShdw>
                </a:effectLst>
              </a:rPr>
              <a:t> 79 per a diferenciar en el </a:t>
            </a:r>
            <a:r>
              <a:rPr lang="es-ES" b="1" dirty="0" err="1">
                <a:effectLst>
                  <a:outerShdw blurRad="38100" dist="38100" dir="2700000" algn="tl">
                    <a:srgbClr val="000000">
                      <a:alpha val="43137"/>
                    </a:srgbClr>
                  </a:outerShdw>
                </a:effectLst>
              </a:rPr>
              <a:t>tipus</a:t>
            </a:r>
            <a:r>
              <a:rPr lang="es-ES" b="1" dirty="0">
                <a:effectLst>
                  <a:outerShdw blurRad="38100" dist="38100" dir="2700000" algn="tl">
                    <a:srgbClr val="000000">
                      <a:alpha val="43137"/>
                    </a:srgbClr>
                  </a:outerShdw>
                </a:effectLst>
              </a:rPr>
              <a:t> de gravamen de la </a:t>
            </a:r>
            <a:r>
              <a:rPr lang="es-ES" b="1" dirty="0" err="1">
                <a:effectLst>
                  <a:outerShdw blurRad="38100" dist="38100" dir="2700000" algn="tl">
                    <a:srgbClr val="000000">
                      <a:alpha val="43137"/>
                    </a:srgbClr>
                  </a:outerShdw>
                </a:effectLst>
              </a:rPr>
              <a:t>Taxa</a:t>
            </a:r>
            <a:r>
              <a:rPr lang="es-ES" b="1" dirty="0">
                <a:effectLst>
                  <a:outerShdw blurRad="38100" dist="38100" dir="2700000" algn="tl">
                    <a:srgbClr val="000000">
                      <a:alpha val="43137"/>
                    </a:srgbClr>
                  </a:outerShdw>
                </a:effectLst>
              </a:rPr>
              <a:t> per </a:t>
            </a:r>
            <a:r>
              <a:rPr lang="es-ES" b="1" dirty="0" err="1">
                <a:effectLst>
                  <a:outerShdw blurRad="38100" dist="38100" dir="2700000" algn="tl">
                    <a:srgbClr val="000000">
                      <a:alpha val="43137"/>
                    </a:srgbClr>
                  </a:outerShdw>
                </a:effectLst>
              </a:rPr>
              <a:t>instal·lacions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nàutic</a:t>
            </a:r>
            <a:r>
              <a:rPr lang="es-ES" b="1" dirty="0">
                <a:effectLst>
                  <a:outerShdw blurRad="38100" dist="38100" dir="2700000" algn="tl">
                    <a:srgbClr val="000000">
                      <a:alpha val="43137"/>
                    </a:srgbClr>
                  </a:outerShdw>
                </a:effectLst>
              </a:rPr>
              <a:t>-esportives en </a:t>
            </a:r>
            <a:r>
              <a:rPr lang="es-ES" b="1" dirty="0" err="1">
                <a:effectLst>
                  <a:outerShdw blurRad="38100" dist="38100" dir="2700000" algn="tl">
                    <a:srgbClr val="000000">
                      <a:alpha val="43137"/>
                    </a:srgbClr>
                  </a:outerShdw>
                </a:effectLst>
              </a:rPr>
              <a:t>funció</a:t>
            </a:r>
            <a:r>
              <a:rPr lang="es-ES" b="1" dirty="0">
                <a:effectLst>
                  <a:outerShdw blurRad="38100" dist="38100" dir="2700000" algn="tl">
                    <a:srgbClr val="000000">
                      <a:alpha val="43137"/>
                    </a:srgbClr>
                  </a:outerShdw>
                </a:effectLst>
              </a:rPr>
              <a:t> que les </a:t>
            </a:r>
            <a:r>
              <a:rPr lang="es-ES" b="1" dirty="0" err="1">
                <a:effectLst>
                  <a:outerShdw blurRad="38100" dist="38100" dir="2700000" algn="tl">
                    <a:srgbClr val="000000">
                      <a:alpha val="43137"/>
                    </a:srgbClr>
                  </a:outerShdw>
                </a:effectLst>
              </a:rPr>
              <a:t>instal·lacions</a:t>
            </a:r>
            <a:r>
              <a:rPr lang="es-ES" b="1" dirty="0">
                <a:effectLst>
                  <a:outerShdw blurRad="38100" dist="38100" dir="2700000" algn="tl">
                    <a:srgbClr val="000000">
                      <a:alpha val="43137"/>
                    </a:srgbClr>
                  </a:outerShdw>
                </a:effectLst>
              </a:rPr>
              <a:t> es </a:t>
            </a:r>
            <a:r>
              <a:rPr lang="es-ES" b="1" dirty="0" err="1">
                <a:effectLst>
                  <a:outerShdw blurRad="38100" dist="38100" dir="2700000" algn="tl">
                    <a:srgbClr val="000000">
                      <a:alpha val="43137"/>
                    </a:srgbClr>
                  </a:outerShdw>
                </a:effectLst>
              </a:rPr>
              <a:t>troben</a:t>
            </a:r>
            <a:r>
              <a:rPr lang="es-ES" b="1" dirty="0">
                <a:effectLst>
                  <a:outerShdw blurRad="38100" dist="38100" dir="2700000" algn="tl">
                    <a:srgbClr val="000000">
                      <a:alpha val="43137"/>
                    </a:srgbClr>
                  </a:outerShdw>
                </a:effectLst>
              </a:rPr>
              <a:t> o no </a:t>
            </a:r>
            <a:r>
              <a:rPr lang="es-ES" b="1" dirty="0" err="1">
                <a:effectLst>
                  <a:outerShdw blurRad="38100" dist="38100" dir="2700000" algn="tl">
                    <a:srgbClr val="000000">
                      <a:alpha val="43137"/>
                    </a:srgbClr>
                  </a:outerShdw>
                </a:effectLst>
              </a:rPr>
              <a:t>dins</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ports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gestionats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directament</a:t>
            </a:r>
            <a:r>
              <a:rPr lang="es-ES" b="1" dirty="0">
                <a:effectLst>
                  <a:outerShdw blurRad="38100" dist="38100" dir="2700000" algn="tl">
                    <a:srgbClr val="000000">
                      <a:alpha val="43137"/>
                    </a:srgbClr>
                  </a:outerShdw>
                </a:effectLst>
              </a:rPr>
              <a:t> per la Generalitat.</a:t>
            </a:r>
          </a:p>
          <a:p>
            <a:pPr marL="493136" indent="-285750" algn="just">
              <a:buClr>
                <a:schemeClr val="accent1"/>
              </a:buClr>
            </a:pPr>
            <a:r>
              <a:rPr lang="es-ES" b="1" dirty="0">
                <a:effectLst>
                  <a:outerShdw blurRad="38100" dist="38100" dir="2700000" algn="tl">
                    <a:srgbClr val="000000">
                      <a:alpha val="43137"/>
                    </a:srgbClr>
                  </a:outerShdw>
                </a:effectLst>
              </a:rPr>
              <a:t>Es modifica </a:t>
            </a:r>
            <a:r>
              <a:rPr lang="es-ES" b="1" dirty="0" err="1">
                <a:effectLst>
                  <a:outerShdw blurRad="38100" dist="38100" dir="2700000" algn="tl">
                    <a:srgbClr val="000000">
                      <a:alpha val="43137"/>
                    </a:srgbClr>
                  </a:outerShdw>
                </a:effectLst>
              </a:rPr>
              <a:t>l'article</a:t>
            </a:r>
            <a:r>
              <a:rPr lang="es-ES" b="1" dirty="0">
                <a:effectLst>
                  <a:outerShdw blurRad="38100" dist="38100" dir="2700000" algn="tl">
                    <a:srgbClr val="000000">
                      <a:alpha val="43137"/>
                    </a:srgbClr>
                  </a:outerShdw>
                </a:effectLst>
              </a:rPr>
              <a:t> 81, </a:t>
            </a:r>
            <a:r>
              <a:rPr lang="es-ES" b="1" dirty="0" err="1">
                <a:effectLst>
                  <a:outerShdw blurRad="38100" dist="38100" dir="2700000" algn="tl">
                    <a:srgbClr val="000000">
                      <a:alpha val="43137"/>
                    </a:srgbClr>
                  </a:outerShdw>
                </a:effectLst>
              </a:rPr>
              <a:t>relatiu</a:t>
            </a:r>
            <a:r>
              <a:rPr lang="es-ES" b="1" dirty="0">
                <a:effectLst>
                  <a:outerShdw blurRad="38100" dist="38100" dir="2700000" algn="tl">
                    <a:srgbClr val="000000">
                      <a:alpha val="43137"/>
                    </a:srgbClr>
                  </a:outerShdw>
                </a:effectLst>
              </a:rPr>
              <a:t> al </a:t>
            </a:r>
            <a:r>
              <a:rPr lang="es-ES" b="1" dirty="0" err="1">
                <a:effectLst>
                  <a:outerShdw blurRad="38100" dist="38100" dir="2700000" algn="tl">
                    <a:srgbClr val="000000">
                      <a:alpha val="43137"/>
                    </a:srgbClr>
                  </a:outerShdw>
                </a:effectLst>
              </a:rPr>
              <a:t>pagament</a:t>
            </a:r>
            <a:r>
              <a:rPr lang="es-ES" b="1" dirty="0">
                <a:effectLst>
                  <a:outerShdw blurRad="38100" dist="38100" dir="2700000" algn="tl">
                    <a:srgbClr val="000000">
                      <a:alpha val="43137"/>
                    </a:srgbClr>
                  </a:outerShdw>
                </a:effectLst>
              </a:rPr>
              <a:t> de les </a:t>
            </a:r>
            <a:r>
              <a:rPr lang="es-ES" b="1" dirty="0" err="1">
                <a:effectLst>
                  <a:outerShdw blurRad="38100" dist="38100" dir="2700000" algn="tl">
                    <a:srgbClr val="000000">
                      <a:alpha val="43137"/>
                    </a:srgbClr>
                  </a:outerShdw>
                </a:effectLst>
              </a:rPr>
              <a:t>taxes</a:t>
            </a:r>
            <a:r>
              <a:rPr lang="es-ES" b="1" dirty="0">
                <a:effectLst>
                  <a:outerShdw blurRad="38100" dist="38100" dir="2700000" algn="tl">
                    <a:srgbClr val="000000">
                      <a:alpha val="43137"/>
                    </a:srgbClr>
                  </a:outerShdw>
                </a:effectLst>
              </a:rPr>
              <a:t>, per a la </a:t>
            </a:r>
            <a:r>
              <a:rPr lang="es-ES" b="1" dirty="0" err="1">
                <a:effectLst>
                  <a:outerShdw blurRad="38100" dist="38100" dir="2700000" algn="tl">
                    <a:srgbClr val="000000">
                      <a:alpha val="43137"/>
                    </a:srgbClr>
                  </a:outerShdw>
                </a:effectLst>
              </a:rPr>
              <a:t>seua</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harmonització</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amb</a:t>
            </a:r>
            <a:r>
              <a:rPr lang="es-ES" b="1" dirty="0">
                <a:effectLst>
                  <a:outerShdw blurRad="38100" dist="38100" dir="2700000" algn="tl">
                    <a:srgbClr val="000000">
                      <a:alpha val="43137"/>
                    </a:srgbClr>
                  </a:outerShdw>
                </a:effectLst>
              </a:rPr>
              <a:t> el </a:t>
            </a:r>
            <a:r>
              <a:rPr lang="es-ES" b="1" dirty="0" err="1">
                <a:effectLst>
                  <a:outerShdw blurRad="38100" dist="38100" dir="2700000" algn="tl">
                    <a:srgbClr val="000000">
                      <a:alpha val="43137"/>
                    </a:srgbClr>
                  </a:outerShdw>
                </a:effectLst>
              </a:rPr>
              <a:t>tractament</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conceptes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similars</a:t>
            </a:r>
            <a:r>
              <a:rPr lang="es-ES" b="1" dirty="0">
                <a:effectLst>
                  <a:outerShdw blurRad="38100" dist="38100" dir="2700000" algn="tl">
                    <a:srgbClr val="000000">
                      <a:alpha val="43137"/>
                    </a:srgbClr>
                  </a:outerShdw>
                </a:effectLst>
              </a:rPr>
              <a:t> en la resta del sistema </a:t>
            </a:r>
            <a:r>
              <a:rPr lang="es-ES" b="1" dirty="0" err="1">
                <a:effectLst>
                  <a:outerShdw blurRad="38100" dist="38100" dir="2700000" algn="tl">
                    <a:srgbClr val="000000">
                      <a:alpha val="43137"/>
                    </a:srgbClr>
                  </a:outerShdw>
                </a:effectLst>
              </a:rPr>
              <a:t>tributari</a:t>
            </a:r>
            <a:r>
              <a:rPr lang="es-ES" b="1" dirty="0">
                <a:effectLst>
                  <a:outerShdw blurRad="38100" dist="38100" dir="2700000" algn="tl">
                    <a:srgbClr val="000000">
                      <a:alpha val="43137"/>
                    </a:srgbClr>
                  </a:outerShdw>
                </a:effectLst>
              </a:rPr>
              <a:t> de la Generalitat.</a:t>
            </a:r>
          </a:p>
          <a:p>
            <a:pPr marL="493136" indent="-285750" algn="just">
              <a:buClr>
                <a:schemeClr val="accent1"/>
              </a:buClr>
            </a:pPr>
            <a:r>
              <a:rPr lang="es-ES" b="1" dirty="0" err="1">
                <a:effectLst>
                  <a:outerShdw blurRad="38100" dist="38100" dir="2700000" algn="tl">
                    <a:srgbClr val="000000">
                      <a:alpha val="43137"/>
                    </a:srgbClr>
                  </a:outerShdw>
                </a:effectLst>
              </a:rPr>
              <a:t>S'exclou</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l'article</a:t>
            </a:r>
            <a:r>
              <a:rPr lang="es-ES" b="1" dirty="0">
                <a:effectLst>
                  <a:outerShdw blurRad="38100" dist="38100" dir="2700000" algn="tl">
                    <a:srgbClr val="000000">
                      <a:alpha val="43137"/>
                    </a:srgbClr>
                  </a:outerShdw>
                </a:effectLst>
              </a:rPr>
              <a:t> 82, </a:t>
            </a:r>
            <a:r>
              <a:rPr lang="es-ES" b="1" dirty="0" err="1">
                <a:effectLst>
                  <a:outerShdw blurRad="38100" dist="38100" dir="2700000" algn="tl">
                    <a:srgbClr val="000000">
                      <a:alpha val="43137"/>
                    </a:srgbClr>
                  </a:outerShdw>
                </a:effectLst>
              </a:rPr>
              <a:t>relatiu</a:t>
            </a:r>
            <a:r>
              <a:rPr lang="es-ES" b="1" dirty="0">
                <a:effectLst>
                  <a:outerShdw blurRad="38100" dist="38100" dir="2700000" algn="tl">
                    <a:srgbClr val="000000">
                      <a:alpha val="43137"/>
                    </a:srgbClr>
                  </a:outerShdw>
                </a:effectLst>
              </a:rPr>
              <a:t> a les </a:t>
            </a:r>
            <a:r>
              <a:rPr lang="es-ES" b="1" dirty="0" err="1">
                <a:effectLst>
                  <a:outerShdw blurRad="38100" dist="38100" dir="2700000" algn="tl">
                    <a:srgbClr val="000000">
                      <a:alpha val="43137"/>
                    </a:srgbClr>
                  </a:outerShdw>
                </a:effectLst>
              </a:rPr>
              <a:t>disposicions</a:t>
            </a:r>
            <a:r>
              <a:rPr lang="es-ES" b="1" dirty="0">
                <a:effectLst>
                  <a:outerShdw blurRad="38100" dist="38100" dir="2700000" algn="tl">
                    <a:srgbClr val="000000">
                      <a:alpha val="43137"/>
                    </a:srgbClr>
                  </a:outerShdw>
                </a:effectLst>
              </a:rPr>
              <a:t> comunes sobre </a:t>
            </a:r>
            <a:r>
              <a:rPr lang="es-ES" b="1" dirty="0" err="1">
                <a:effectLst>
                  <a:outerShdw blurRad="38100" dist="38100" dir="2700000" algn="tl">
                    <a:srgbClr val="000000">
                      <a:alpha val="43137"/>
                    </a:srgbClr>
                  </a:outerShdw>
                </a:effectLst>
              </a:rPr>
              <a:t>bonificacions</a:t>
            </a:r>
            <a:r>
              <a:rPr lang="es-ES" b="1" dirty="0">
                <a:effectLst>
                  <a:outerShdw blurRad="38100" dist="38100" dir="2700000" algn="tl">
                    <a:srgbClr val="000000">
                      <a:alpha val="43137"/>
                    </a:srgbClr>
                  </a:outerShdw>
                </a:effectLst>
              </a:rPr>
              <a:t>, el </a:t>
            </a:r>
            <a:r>
              <a:rPr lang="es-ES" b="1" dirty="0" err="1">
                <a:effectLst>
                  <a:outerShdw blurRad="38100" dist="38100" dir="2700000" algn="tl">
                    <a:srgbClr val="000000">
                      <a:alpha val="43137"/>
                    </a:srgbClr>
                  </a:outerShdw>
                </a:effectLst>
              </a:rPr>
              <a:t>supòsit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contemplat</a:t>
            </a:r>
            <a:r>
              <a:rPr lang="es-ES" b="1" dirty="0">
                <a:effectLst>
                  <a:outerShdw blurRad="38100" dist="38100" dir="2700000" algn="tl">
                    <a:srgbClr val="000000">
                      <a:alpha val="43137"/>
                    </a:srgbClr>
                  </a:outerShdw>
                </a:effectLst>
              </a:rPr>
              <a:t> en el </a:t>
            </a:r>
            <a:r>
              <a:rPr lang="es-ES" b="1" dirty="0" err="1">
                <a:effectLst>
                  <a:outerShdw blurRad="38100" dist="38100" dir="2700000" algn="tl">
                    <a:srgbClr val="000000">
                      <a:alpha val="43137"/>
                    </a:srgbClr>
                  </a:outerShdw>
                </a:effectLst>
              </a:rPr>
              <a:t>seu</a:t>
            </a:r>
            <a:r>
              <a:rPr lang="es-ES" b="1" dirty="0">
                <a:effectLst>
                  <a:outerShdw blurRad="38100" dist="38100" dir="2700000" algn="tl">
                    <a:srgbClr val="000000">
                      <a:alpha val="43137"/>
                    </a:srgbClr>
                  </a:outerShdw>
                </a:effectLst>
              </a:rPr>
              <a:t> actual </a:t>
            </a:r>
            <a:r>
              <a:rPr lang="es-ES" b="1" dirty="0" err="1">
                <a:effectLst>
                  <a:outerShdw blurRad="38100" dist="38100" dir="2700000" algn="tl">
                    <a:srgbClr val="000000">
                      <a:alpha val="43137"/>
                    </a:srgbClr>
                  </a:outerShdw>
                </a:effectLst>
              </a:rPr>
              <a:t>apartat</a:t>
            </a:r>
            <a:r>
              <a:rPr lang="es-ES" b="1" dirty="0">
                <a:effectLst>
                  <a:outerShdw blurRad="38100" dist="38100" dir="2700000" algn="tl">
                    <a:srgbClr val="000000">
                      <a:alpha val="43137"/>
                    </a:srgbClr>
                  </a:outerShdw>
                </a:effectLst>
              </a:rPr>
              <a:t> 3, per </a:t>
            </a:r>
            <a:r>
              <a:rPr lang="es-ES" b="1" dirty="0" err="1">
                <a:effectLst>
                  <a:outerShdw blurRad="38100" dist="38100" dir="2700000" algn="tl">
                    <a:srgbClr val="000000">
                      <a:alpha val="43137"/>
                    </a:srgbClr>
                  </a:outerShdw>
                </a:effectLst>
              </a:rPr>
              <a:t>correspondre</a:t>
            </a:r>
            <a:r>
              <a:rPr lang="es-ES" b="1" dirty="0">
                <a:effectLst>
                  <a:outerShdw blurRad="38100" dist="38100" dir="2700000" algn="tl">
                    <a:srgbClr val="000000">
                      <a:alpha val="43137"/>
                    </a:srgbClr>
                  </a:outerShdw>
                </a:effectLst>
              </a:rPr>
              <a:t> a un </a:t>
            </a:r>
            <a:r>
              <a:rPr lang="es-ES" b="1" dirty="0" err="1">
                <a:effectLst>
                  <a:outerShdw blurRad="38100" dist="38100" dir="2700000" algn="tl">
                    <a:srgbClr val="000000">
                      <a:alpha val="43137"/>
                    </a:srgbClr>
                  </a:outerShdw>
                </a:effectLst>
              </a:rPr>
              <a:t>supòsit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d'exempció</a:t>
            </a:r>
            <a:r>
              <a:rPr lang="es-ES" b="1" dirty="0">
                <a:effectLst>
                  <a:outerShdw blurRad="38100" dist="38100" dir="2700000" algn="tl">
                    <a:srgbClr val="000000">
                      <a:alpha val="43137"/>
                    </a:srgbClr>
                  </a:outerShdw>
                </a:effectLst>
              </a:rPr>
              <a:t> per </a:t>
            </a:r>
            <a:r>
              <a:rPr lang="es-ES" b="1" dirty="0" err="1">
                <a:effectLst>
                  <a:outerShdw blurRad="38100" dist="38100" dir="2700000" algn="tl">
                    <a:srgbClr val="000000">
                      <a:alpha val="43137"/>
                    </a:srgbClr>
                  </a:outerShdw>
                </a:effectLst>
              </a:rPr>
              <a:t>l'exercici</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d'activitats</a:t>
            </a:r>
            <a:r>
              <a:rPr lang="es-ES" b="1" dirty="0">
                <a:effectLst>
                  <a:outerShdw blurRad="38100" dist="38100" dir="2700000" algn="tl">
                    <a:srgbClr val="000000">
                      <a:alpha val="43137"/>
                    </a:srgbClr>
                  </a:outerShdw>
                </a:effectLst>
              </a:rPr>
              <a:t> que siguen </a:t>
            </a:r>
            <a:r>
              <a:rPr lang="es-ES" b="1" dirty="0" err="1">
                <a:effectLst>
                  <a:outerShdw blurRad="38100" dist="38100" dir="2700000" algn="tl">
                    <a:srgbClr val="000000">
                      <a:alpha val="43137"/>
                    </a:srgbClr>
                  </a:outerShdw>
                </a:effectLst>
              </a:rPr>
              <a:t>d'interés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educatiu</a:t>
            </a:r>
            <a:r>
              <a:rPr lang="es-ES" b="1" dirty="0">
                <a:effectLst>
                  <a:outerShdw blurRad="38100" dist="38100" dir="2700000" algn="tl">
                    <a:srgbClr val="000000">
                      <a:alpha val="43137"/>
                    </a:srgbClr>
                  </a:outerShdw>
                </a:effectLst>
              </a:rPr>
              <a:t>, investigador, cultural, social o </a:t>
            </a:r>
            <a:r>
              <a:rPr lang="es-ES" b="1" dirty="0" err="1">
                <a:effectLst>
                  <a:outerShdw blurRad="38100" dist="38100" dir="2700000" algn="tl">
                    <a:srgbClr val="000000">
                      <a:alpha val="43137"/>
                    </a:srgbClr>
                  </a:outerShdw>
                </a:effectLst>
              </a:rPr>
              <a:t>esportiu</a:t>
            </a:r>
            <a:r>
              <a:rPr lang="es-ES" b="1" dirty="0">
                <a:effectLst>
                  <a:outerShdw blurRad="38100" dist="38100" dir="2700000" algn="tl">
                    <a:srgbClr val="000000">
                      <a:alpha val="43137"/>
                    </a:srgbClr>
                  </a:outerShdw>
                </a:effectLst>
              </a:rPr>
              <a:t>.</a:t>
            </a:r>
          </a:p>
          <a:p>
            <a:pPr marL="493136" indent="-285750" algn="just">
              <a:buClr>
                <a:schemeClr val="accent1"/>
              </a:buClr>
            </a:pPr>
            <a:r>
              <a:rPr lang="es-ES" b="1" dirty="0">
                <a:effectLst>
                  <a:outerShdw blurRad="38100" dist="38100" dir="2700000" algn="tl">
                    <a:srgbClr val="000000">
                      <a:alpha val="43137"/>
                    </a:srgbClr>
                  </a:outerShdw>
                </a:effectLst>
              </a:rPr>
              <a:t>Es modifica </a:t>
            </a:r>
            <a:r>
              <a:rPr lang="es-ES" b="1" dirty="0" err="1">
                <a:effectLst>
                  <a:outerShdw blurRad="38100" dist="38100" dir="2700000" algn="tl">
                    <a:srgbClr val="000000">
                      <a:alpha val="43137"/>
                    </a:srgbClr>
                  </a:outerShdw>
                </a:effectLst>
              </a:rPr>
              <a:t>àmpliament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l'article</a:t>
            </a:r>
            <a:r>
              <a:rPr lang="es-ES" b="1" dirty="0">
                <a:effectLst>
                  <a:outerShdw blurRad="38100" dist="38100" dir="2700000" algn="tl">
                    <a:srgbClr val="000000">
                      <a:alpha val="43137"/>
                    </a:srgbClr>
                  </a:outerShdw>
                </a:effectLst>
              </a:rPr>
              <a:t> 83, </a:t>
            </a:r>
            <a:r>
              <a:rPr lang="es-ES" b="1" dirty="0" err="1">
                <a:effectLst>
                  <a:outerShdw blurRad="38100" dist="38100" dir="2700000" algn="tl">
                    <a:srgbClr val="000000">
                      <a:alpha val="43137"/>
                    </a:srgbClr>
                  </a:outerShdw>
                </a:effectLst>
              </a:rPr>
              <a:t>relatiu</a:t>
            </a:r>
            <a:r>
              <a:rPr lang="es-ES" b="1" dirty="0">
                <a:effectLst>
                  <a:outerShdw blurRad="38100" dist="38100" dir="2700000" algn="tl">
                    <a:srgbClr val="000000">
                      <a:alpha val="43137"/>
                    </a:srgbClr>
                  </a:outerShdw>
                </a:effectLst>
              </a:rPr>
              <a:t> a les </a:t>
            </a:r>
            <a:r>
              <a:rPr lang="es-ES" b="1" dirty="0" err="1">
                <a:effectLst>
                  <a:outerShdw blurRad="38100" dist="38100" dir="2700000" algn="tl">
                    <a:srgbClr val="000000">
                      <a:alpha val="43137"/>
                    </a:srgbClr>
                  </a:outerShdw>
                </a:effectLst>
              </a:rPr>
              <a:t>exempcions</a:t>
            </a:r>
            <a:r>
              <a:rPr lang="es-ES" b="1" dirty="0">
                <a:effectLst>
                  <a:outerShdw blurRad="38100" dist="38100" dir="2700000" algn="tl">
                    <a:srgbClr val="000000">
                      <a:alpha val="43137"/>
                    </a:srgbClr>
                  </a:outerShdw>
                </a:effectLst>
              </a:rPr>
              <a:t>:</a:t>
            </a:r>
          </a:p>
          <a:p>
            <a:pPr marL="493136" indent="-285750" algn="just">
              <a:buClr>
                <a:schemeClr val="accent1"/>
              </a:buClr>
            </a:pPr>
            <a:r>
              <a:rPr lang="es-ES" b="1" dirty="0">
                <a:effectLst>
                  <a:outerShdw blurRad="38100" dist="38100" dir="2700000" algn="tl">
                    <a:srgbClr val="000000">
                      <a:alpha val="43137"/>
                    </a:srgbClr>
                  </a:outerShdw>
                </a:effectLst>
              </a:rPr>
              <a:t>-</a:t>
            </a:r>
            <a:r>
              <a:rPr lang="es-ES" b="1" dirty="0" err="1">
                <a:effectLst>
                  <a:outerShdw blurRad="38100" dist="38100" dir="2700000" algn="tl">
                    <a:srgbClr val="000000">
                      <a:alpha val="43137"/>
                    </a:srgbClr>
                  </a:outerShdw>
                </a:effectLst>
              </a:rPr>
              <a:t>s'afig</a:t>
            </a:r>
            <a:r>
              <a:rPr lang="es-ES" b="1" dirty="0">
                <a:effectLst>
                  <a:outerShdw blurRad="38100" dist="38100" dir="2700000" algn="tl">
                    <a:srgbClr val="000000">
                      <a:alpha val="43137"/>
                    </a:srgbClr>
                  </a:outerShdw>
                </a:effectLst>
              </a:rPr>
              <a:t> el </a:t>
            </a:r>
            <a:r>
              <a:rPr lang="es-ES" b="1" dirty="0" err="1">
                <a:effectLst>
                  <a:outerShdw blurRad="38100" dist="38100" dir="2700000" algn="tl">
                    <a:srgbClr val="000000">
                      <a:alpha val="43137"/>
                    </a:srgbClr>
                  </a:outerShdw>
                </a:effectLst>
              </a:rPr>
              <a:t>supòsit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referit</a:t>
            </a:r>
            <a:r>
              <a:rPr lang="es-ES" b="1" dirty="0">
                <a:effectLst>
                  <a:outerShdw blurRad="38100" dist="38100" dir="2700000" algn="tl">
                    <a:srgbClr val="000000">
                      <a:alpha val="43137"/>
                    </a:srgbClr>
                  </a:outerShdw>
                </a:effectLst>
              </a:rPr>
              <a:t> en la </a:t>
            </a:r>
            <a:r>
              <a:rPr lang="es-ES" b="1" dirty="0" err="1">
                <a:effectLst>
                  <a:outerShdw blurRad="38100" dist="38100" dir="2700000" algn="tl">
                    <a:srgbClr val="000000">
                      <a:alpha val="43137"/>
                    </a:srgbClr>
                  </a:outerShdw>
                </a:effectLst>
              </a:rPr>
              <a:t>lletra</a:t>
            </a:r>
            <a:r>
              <a:rPr lang="es-ES" b="1" dirty="0">
                <a:effectLst>
                  <a:outerShdw blurRad="38100" dist="38100" dir="2700000" algn="tl">
                    <a:srgbClr val="000000">
                      <a:alpha val="43137"/>
                    </a:srgbClr>
                  </a:outerShdw>
                </a:effectLst>
              </a:rPr>
              <a:t> c, </a:t>
            </a:r>
            <a:r>
              <a:rPr lang="es-ES" b="1" dirty="0" err="1">
                <a:effectLst>
                  <a:outerShdw blurRad="38100" dist="38100" dir="2700000" algn="tl">
                    <a:srgbClr val="000000">
                      <a:alpha val="43137"/>
                    </a:srgbClr>
                  </a:outerShdw>
                </a:effectLst>
              </a:rPr>
              <a:t>amb</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modificacions</a:t>
            </a:r>
            <a:r>
              <a:rPr lang="es-ES" b="1" dirty="0">
                <a:effectLst>
                  <a:outerShdw blurRad="38100" dist="38100" dir="2700000" algn="tl">
                    <a:srgbClr val="000000">
                      <a:alpha val="43137"/>
                    </a:srgbClr>
                  </a:outerShdw>
                </a:effectLst>
              </a:rPr>
              <a:t>, en ampliar-lo a les </a:t>
            </a:r>
            <a:r>
              <a:rPr lang="es-ES" b="1" dirty="0" err="1">
                <a:effectLst>
                  <a:outerShdw blurRad="38100" dist="38100" dir="2700000" algn="tl">
                    <a:srgbClr val="000000">
                      <a:alpha val="43137"/>
                    </a:srgbClr>
                  </a:outerShdw>
                </a:effectLst>
              </a:rPr>
              <a:t>entitats</a:t>
            </a:r>
            <a:r>
              <a:rPr lang="es-ES" b="1" dirty="0">
                <a:effectLst>
                  <a:outerShdw blurRad="38100" dist="38100" dir="2700000" algn="tl">
                    <a:srgbClr val="000000">
                      <a:alpha val="43137"/>
                    </a:srgbClr>
                  </a:outerShdw>
                </a:effectLst>
              </a:rPr>
              <a:t> jurídiques </a:t>
            </a:r>
            <a:r>
              <a:rPr lang="es-ES" b="1" dirty="0" err="1">
                <a:effectLst>
                  <a:outerShdw blurRad="38100" dist="38100" dir="2700000" algn="tl">
                    <a:srgbClr val="000000">
                      <a:alpha val="43137"/>
                    </a:srgbClr>
                  </a:outerShdw>
                </a:effectLst>
              </a:rPr>
              <a:t>sense</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ànim</a:t>
            </a:r>
            <a:r>
              <a:rPr lang="es-ES" b="1" dirty="0">
                <a:effectLst>
                  <a:outerShdw blurRad="38100" dist="38100" dir="2700000" algn="tl">
                    <a:srgbClr val="000000">
                      <a:alpha val="43137"/>
                    </a:srgbClr>
                  </a:outerShdw>
                </a:effectLst>
              </a:rPr>
              <a:t> de lucre i retallar el </a:t>
            </a:r>
            <a:r>
              <a:rPr lang="es-ES" b="1" dirty="0" err="1">
                <a:effectLst>
                  <a:outerShdw blurRad="38100" dist="38100" dir="2700000" algn="tl">
                    <a:srgbClr val="000000">
                      <a:alpha val="43137"/>
                    </a:srgbClr>
                  </a:outerShdw>
                </a:effectLst>
              </a:rPr>
              <a:t>temps</a:t>
            </a:r>
            <a:r>
              <a:rPr lang="es-ES" b="1" dirty="0">
                <a:effectLst>
                  <a:outerShdw blurRad="38100" dist="38100" dir="2700000" algn="tl">
                    <a:srgbClr val="000000">
                      <a:alpha val="43137"/>
                    </a:srgbClr>
                  </a:outerShdw>
                </a:effectLst>
              </a:rPr>
              <a:t> per a poder beneficiar-se de la citada </a:t>
            </a:r>
            <a:r>
              <a:rPr lang="es-ES" b="1" dirty="0" err="1">
                <a:effectLst>
                  <a:outerShdw blurRad="38100" dist="38100" dir="2700000" algn="tl">
                    <a:srgbClr val="000000">
                      <a:alpha val="43137"/>
                    </a:srgbClr>
                  </a:outerShdw>
                </a:effectLst>
              </a:rPr>
              <a:t>exempció</a:t>
            </a:r>
            <a:r>
              <a:rPr lang="es-ES" b="1" dirty="0">
                <a:effectLst>
                  <a:outerShdw blurRad="38100" dist="38100" dir="2700000" algn="tl">
                    <a:srgbClr val="000000">
                      <a:alpha val="43137"/>
                    </a:srgbClr>
                  </a:outerShdw>
                </a:effectLst>
              </a:rPr>
              <a:t> de set </a:t>
            </a:r>
            <a:r>
              <a:rPr lang="es-ES" b="1" dirty="0" err="1">
                <a:effectLst>
                  <a:outerShdw blurRad="38100" dist="38100" dir="2700000" algn="tl">
                    <a:srgbClr val="000000">
                      <a:alpha val="43137"/>
                    </a:srgbClr>
                  </a:outerShdw>
                </a:effectLst>
              </a:rPr>
              <a:t>dies</a:t>
            </a:r>
            <a:r>
              <a:rPr lang="es-ES" b="1" dirty="0">
                <a:effectLst>
                  <a:outerShdw blurRad="38100" dist="38100" dir="2700000" algn="tl">
                    <a:srgbClr val="000000">
                      <a:alpha val="43137"/>
                    </a:srgbClr>
                  </a:outerShdw>
                </a:effectLst>
              </a:rPr>
              <a:t> a un. </a:t>
            </a:r>
          </a:p>
          <a:p>
            <a:pPr marL="493136" indent="-285750" algn="just">
              <a:buClr>
                <a:schemeClr val="accent1"/>
              </a:buClr>
            </a:pPr>
            <a:r>
              <a:rPr lang="es-ES" b="1" dirty="0">
                <a:effectLst>
                  <a:outerShdw blurRad="38100" dist="38100" dir="2700000" algn="tl">
                    <a:srgbClr val="000000">
                      <a:alpha val="43137"/>
                    </a:srgbClr>
                  </a:outerShdw>
                </a:effectLst>
              </a:rPr>
              <a:t>-</a:t>
            </a:r>
            <a:r>
              <a:rPr lang="es-ES" b="1" dirty="0" err="1">
                <a:effectLst>
                  <a:outerShdw blurRad="38100" dist="38100" dir="2700000" algn="tl">
                    <a:srgbClr val="000000">
                      <a:alpha val="43137"/>
                    </a:srgbClr>
                  </a:outerShdw>
                </a:effectLst>
              </a:rPr>
              <a:t>s'amplia</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l'exempció</a:t>
            </a:r>
            <a:r>
              <a:rPr lang="es-ES" b="1" dirty="0">
                <a:effectLst>
                  <a:outerShdw blurRad="38100" dist="38100" dir="2700000" algn="tl">
                    <a:srgbClr val="000000">
                      <a:alpha val="43137"/>
                    </a:srgbClr>
                  </a:outerShdw>
                </a:effectLst>
              </a:rPr>
              <a:t> aplicable </a:t>
            </a:r>
            <a:r>
              <a:rPr lang="es-ES" b="1" dirty="0" err="1">
                <a:effectLst>
                  <a:outerShdw blurRad="38100" dist="38100" dir="2700000" algn="tl">
                    <a:srgbClr val="000000">
                      <a:alpha val="43137"/>
                    </a:srgbClr>
                  </a:outerShdw>
                </a:effectLst>
              </a:rPr>
              <a:t>als</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òrgans</a:t>
            </a:r>
            <a:r>
              <a:rPr lang="es-ES" b="1" dirty="0">
                <a:effectLst>
                  <a:outerShdw blurRad="38100" dist="38100" dir="2700000" algn="tl">
                    <a:srgbClr val="000000">
                      <a:alpha val="43137"/>
                    </a:srgbClr>
                  </a:outerShdw>
                </a:effectLst>
              </a:rPr>
              <a:t> i </a:t>
            </a:r>
            <a:r>
              <a:rPr lang="es-ES" b="1" dirty="0" err="1">
                <a:effectLst>
                  <a:outerShdw blurRad="38100" dist="38100" dir="2700000" algn="tl">
                    <a:srgbClr val="000000">
                      <a:alpha val="43137"/>
                    </a:srgbClr>
                  </a:outerShdw>
                </a:effectLst>
              </a:rPr>
              <a:t>entitats</a:t>
            </a:r>
            <a:r>
              <a:rPr lang="es-ES" b="1" dirty="0">
                <a:effectLst>
                  <a:outerShdw blurRad="38100" dist="38100" dir="2700000" algn="tl">
                    <a:srgbClr val="000000">
                      <a:alpha val="43137"/>
                    </a:srgbClr>
                  </a:outerShdw>
                </a:effectLst>
              </a:rPr>
              <a:t> de les </a:t>
            </a:r>
            <a:r>
              <a:rPr lang="es-ES" b="1" dirty="0" err="1">
                <a:effectLst>
                  <a:outerShdw blurRad="38100" dist="38100" dir="2700000" algn="tl">
                    <a:srgbClr val="000000">
                      <a:alpha val="43137"/>
                    </a:srgbClr>
                  </a:outerShdw>
                </a:effectLst>
              </a:rPr>
              <a:t>administracions</a:t>
            </a:r>
            <a:r>
              <a:rPr lang="es-ES" b="1" dirty="0">
                <a:effectLst>
                  <a:outerShdw blurRad="38100" dist="38100" dir="2700000" algn="tl">
                    <a:srgbClr val="000000">
                      <a:alpha val="43137"/>
                    </a:srgbClr>
                  </a:outerShdw>
                </a:effectLst>
              </a:rPr>
              <a:t> públiques per </a:t>
            </a:r>
            <a:r>
              <a:rPr lang="es-ES" b="1" dirty="0" err="1">
                <a:effectLst>
                  <a:outerShdw blurRad="38100" dist="38100" dir="2700000" algn="tl">
                    <a:srgbClr val="000000">
                      <a:alpha val="43137"/>
                    </a:srgbClr>
                  </a:outerShdw>
                </a:effectLst>
              </a:rPr>
              <a:t>necessitats</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funcionament</a:t>
            </a:r>
            <a:r>
              <a:rPr lang="es-ES" b="1" dirty="0">
                <a:effectLst>
                  <a:outerShdw blurRad="38100" dist="38100" dir="2700000" algn="tl">
                    <a:srgbClr val="000000">
                      <a:alpha val="43137"/>
                    </a:srgbClr>
                  </a:outerShdw>
                </a:effectLst>
              </a:rPr>
              <a:t> en el </a:t>
            </a:r>
            <a:r>
              <a:rPr lang="es-ES" b="1" dirty="0" err="1">
                <a:effectLst>
                  <a:outerShdw blurRad="38100" dist="38100" dir="2700000" algn="tl">
                    <a:srgbClr val="000000">
                      <a:alpha val="43137"/>
                    </a:srgbClr>
                  </a:outerShdw>
                </a:effectLst>
              </a:rPr>
              <a:t>marc</a:t>
            </a:r>
            <a:r>
              <a:rPr lang="es-ES" b="1" dirty="0">
                <a:effectLst>
                  <a:outerShdw blurRad="38100" dist="38100" dir="2700000" algn="tl">
                    <a:srgbClr val="000000">
                      <a:alpha val="43137"/>
                    </a:srgbClr>
                  </a:outerShdw>
                </a:effectLst>
              </a:rPr>
              <a:t> de la </a:t>
            </a:r>
            <a:r>
              <a:rPr lang="es-ES" b="1" dirty="0" err="1">
                <a:effectLst>
                  <a:outerShdw blurRad="38100" dist="38100" dir="2700000" algn="tl">
                    <a:srgbClr val="000000">
                      <a:alpha val="43137"/>
                    </a:srgbClr>
                  </a:outerShdw>
                </a:effectLst>
              </a:rPr>
              <a:t>lluita</a:t>
            </a:r>
            <a:r>
              <a:rPr lang="es-ES" b="1" dirty="0">
                <a:effectLst>
                  <a:outerShdw blurRad="38100" dist="38100" dir="2700000" algn="tl">
                    <a:srgbClr val="000000">
                      <a:alpha val="43137"/>
                    </a:srgbClr>
                  </a:outerShdw>
                </a:effectLst>
              </a:rPr>
              <a:t> contra el </a:t>
            </a:r>
            <a:r>
              <a:rPr lang="es-ES" b="1" dirty="0" err="1">
                <a:effectLst>
                  <a:outerShdw blurRad="38100" dist="38100" dir="2700000" algn="tl">
                    <a:srgbClr val="000000">
                      <a:alpha val="43137"/>
                    </a:srgbClr>
                  </a:outerShdw>
                </a:effectLst>
              </a:rPr>
              <a:t>tràfic</a:t>
            </a:r>
            <a:r>
              <a:rPr lang="es-ES" b="1" dirty="0">
                <a:effectLst>
                  <a:outerShdw blurRad="38100" dist="38100" dir="2700000" algn="tl">
                    <a:srgbClr val="000000">
                      <a:alpha val="43137"/>
                    </a:srgbClr>
                  </a:outerShdw>
                </a:effectLst>
              </a:rPr>
              <a:t> de drogues, control de </a:t>
            </a:r>
            <a:r>
              <a:rPr lang="es-ES" b="1" dirty="0" err="1">
                <a:effectLst>
                  <a:outerShdw blurRad="38100" dist="38100" dir="2700000" algn="tl">
                    <a:srgbClr val="000000">
                      <a:alpha val="43137"/>
                    </a:srgbClr>
                  </a:outerShdw>
                </a:effectLst>
              </a:rPr>
              <a:t>mercaderies</a:t>
            </a:r>
            <a:r>
              <a:rPr lang="es-ES" b="1" dirty="0">
                <a:effectLst>
                  <a:outerShdw blurRad="38100" dist="38100" dir="2700000" algn="tl">
                    <a:srgbClr val="000000">
                      <a:alpha val="43137"/>
                    </a:srgbClr>
                  </a:outerShdw>
                </a:effectLst>
              </a:rPr>
              <a:t> i </a:t>
            </a:r>
            <a:r>
              <a:rPr lang="es-ES" b="1" dirty="0" err="1">
                <a:effectLst>
                  <a:outerShdw blurRad="38100" dist="38100" dir="2700000" algn="tl">
                    <a:srgbClr val="000000">
                      <a:alpha val="43137"/>
                    </a:srgbClr>
                  </a:outerShdw>
                </a:effectLst>
              </a:rPr>
              <a:t>salvament</a:t>
            </a:r>
            <a:r>
              <a:rPr lang="es-ES" b="1" dirty="0">
                <a:effectLst>
                  <a:outerShdw blurRad="38100" dist="38100" dir="2700000" algn="tl">
                    <a:srgbClr val="000000">
                      <a:alpha val="43137"/>
                    </a:srgbClr>
                  </a:outerShdw>
                </a:effectLst>
              </a:rPr>
              <a:t>.</a:t>
            </a:r>
          </a:p>
          <a:p>
            <a:pPr marL="493136" indent="-285750" algn="just">
              <a:buClr>
                <a:schemeClr val="accent1"/>
              </a:buClr>
            </a:pPr>
            <a:r>
              <a:rPr lang="es-ES" b="1" dirty="0">
                <a:effectLst>
                  <a:outerShdw blurRad="38100" dist="38100" dir="2700000" algn="tl">
                    <a:srgbClr val="000000">
                      <a:alpha val="43137"/>
                    </a:srgbClr>
                  </a:outerShdw>
                </a:effectLst>
              </a:rPr>
              <a:t>-Es </a:t>
            </a:r>
            <a:r>
              <a:rPr lang="es-ES" b="1" dirty="0" err="1">
                <a:effectLst>
                  <a:outerShdw blurRad="38100" dist="38100" dir="2700000" algn="tl">
                    <a:srgbClr val="000000">
                      <a:alpha val="43137"/>
                    </a:srgbClr>
                  </a:outerShdw>
                </a:effectLst>
              </a:rPr>
              <a:t>preveu</a:t>
            </a:r>
            <a:r>
              <a:rPr lang="es-ES" b="1" dirty="0">
                <a:effectLst>
                  <a:outerShdw blurRad="38100" dist="38100" dir="2700000" algn="tl">
                    <a:srgbClr val="000000">
                      <a:alpha val="43137"/>
                    </a:srgbClr>
                  </a:outerShdw>
                </a:effectLst>
              </a:rPr>
              <a:t> que les </a:t>
            </a:r>
            <a:r>
              <a:rPr lang="es-ES" b="1" dirty="0" err="1">
                <a:effectLst>
                  <a:outerShdw blurRad="38100" dist="38100" dir="2700000" algn="tl">
                    <a:srgbClr val="000000">
                      <a:alpha val="43137"/>
                    </a:srgbClr>
                  </a:outerShdw>
                </a:effectLst>
              </a:rPr>
              <a:t>exempcions</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l'apartat</a:t>
            </a:r>
            <a:r>
              <a:rPr lang="es-ES" b="1" dirty="0">
                <a:effectLst>
                  <a:outerShdw blurRad="38100" dist="38100" dir="2700000" algn="tl">
                    <a:srgbClr val="000000">
                      <a:alpha val="43137"/>
                    </a:srgbClr>
                  </a:outerShdw>
                </a:effectLst>
              </a:rPr>
              <a:t> 1 precisen del </a:t>
            </a:r>
            <a:r>
              <a:rPr lang="es-ES" b="1" dirty="0" err="1">
                <a:effectLst>
                  <a:outerShdw blurRad="38100" dist="38100" dir="2700000" algn="tl">
                    <a:srgbClr val="000000">
                      <a:alpha val="43137"/>
                    </a:srgbClr>
                  </a:outerShdw>
                </a:effectLst>
              </a:rPr>
              <a:t>seu</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reconeixement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previ</a:t>
            </a:r>
            <a:r>
              <a:rPr lang="es-ES" b="1" dirty="0">
                <a:effectLst>
                  <a:outerShdw blurRad="38100" dist="38100" dir="2700000" algn="tl">
                    <a:srgbClr val="000000">
                      <a:alpha val="43137"/>
                    </a:srgbClr>
                  </a:outerShdw>
                </a:effectLst>
              </a:rPr>
              <a:t> per </a:t>
            </a:r>
            <a:r>
              <a:rPr lang="es-ES" b="1" dirty="0" err="1">
                <a:effectLst>
                  <a:outerShdw blurRad="38100" dist="38100" dir="2700000" algn="tl">
                    <a:srgbClr val="000000">
                      <a:alpha val="43137"/>
                    </a:srgbClr>
                  </a:outerShdw>
                </a:effectLst>
              </a:rPr>
              <a:t>l'Administració</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portuària</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mitjançant</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resolució</a:t>
            </a:r>
            <a:r>
              <a:rPr lang="es-ES" b="1" dirty="0">
                <a:effectLst>
                  <a:outerShdw blurRad="38100" dist="38100" dir="2700000" algn="tl">
                    <a:srgbClr val="000000">
                      <a:alpha val="43137"/>
                    </a:srgbClr>
                  </a:outerShdw>
                </a:effectLst>
              </a:rPr>
              <a:t> motivada. </a:t>
            </a:r>
          </a:p>
          <a:p>
            <a:pPr marL="414772" indent="-207386"/>
            <a:endParaRPr lang="en-US" b="1" dirty="0"/>
          </a:p>
        </p:txBody>
      </p:sp>
      <p:pic>
        <p:nvPicPr>
          <p:cNvPr id="4" name="Imagen 3">
            <a:extLst>
              <a:ext uri="{FF2B5EF4-FFF2-40B4-BE49-F238E27FC236}">
                <a16:creationId xmlns:a16="http://schemas.microsoft.com/office/drawing/2014/main" id="{C9929825-B910-4714-9E9F-BD2867FB8916}"/>
              </a:ext>
            </a:extLst>
          </p:cNvPr>
          <p:cNvPicPr>
            <a:picLocks noChangeAspect="1"/>
          </p:cNvPicPr>
          <p:nvPr/>
        </p:nvPicPr>
        <p:blipFill>
          <a:blip r:embed="rId3"/>
          <a:stretch>
            <a:fillRect/>
          </a:stretch>
        </p:blipFill>
        <p:spPr>
          <a:xfrm>
            <a:off x="8750877" y="5922230"/>
            <a:ext cx="3316511" cy="774259"/>
          </a:xfrm>
          <a:prstGeom prst="rect">
            <a:avLst/>
          </a:prstGeom>
        </p:spPr>
      </p:pic>
    </p:spTree>
    <p:extLst>
      <p:ext uri="{BB962C8B-B14F-4D97-AF65-F5344CB8AC3E}">
        <p14:creationId xmlns:p14="http://schemas.microsoft.com/office/powerpoint/2010/main" val="16915273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59">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61">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63">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65">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82" name="Rectangle 6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6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71530" y="1113764"/>
            <a:ext cx="3612843" cy="4624327"/>
          </a:xfrm>
        </p:spPr>
        <p:txBody>
          <a:bodyPr vert="horz" lIns="91440" tIns="45720" rIns="91440" bIns="45720" rtlCol="0" anchor="ctr">
            <a:normAutofit/>
          </a:bodyPr>
          <a:lstStyle/>
          <a:p>
            <a:pPr indent="-209019" algn="ctr"/>
            <a:r>
              <a:rPr lang="en-US" sz="3200" dirty="0">
                <a:solidFill>
                  <a:schemeClr val="bg2"/>
                </a:solidFill>
              </a:rPr>
              <a:t>MODIFICACIONS A LA LLEI 1/2020 DEL JOC I PREVENCIÓ DE LA LUDOPATIA</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548640"/>
            <a:ext cx="6420902" cy="5809173"/>
          </a:xfrm>
        </p:spPr>
        <p:txBody>
          <a:bodyPr vert="horz" lIns="91440" tIns="45720" rIns="91440" bIns="45720" rtlCol="0" anchor="ctr">
            <a:normAutofit/>
          </a:bodyPr>
          <a:lstStyle/>
          <a:p>
            <a:pPr marL="414772" indent="-207386"/>
            <a:endParaRPr lang="es-ES" b="1" dirty="0"/>
          </a:p>
          <a:p>
            <a:pPr marL="493136" indent="-285750" algn="just">
              <a:buClr>
                <a:schemeClr val="accent1"/>
              </a:buClr>
            </a:pPr>
            <a:r>
              <a:rPr lang="ca-ES-valencia" b="1" dirty="0">
                <a:effectLst>
                  <a:outerShdw blurRad="38100" dist="38100" dir="2700000" algn="tl">
                    <a:srgbClr val="000000">
                      <a:alpha val="43137"/>
                    </a:srgbClr>
                  </a:outerShdw>
                </a:effectLst>
              </a:rPr>
              <a:t>Publicació al Diari Oficial de la Generalitat Valenciana de les infraccions molt greus o greus.</a:t>
            </a:r>
          </a:p>
          <a:p>
            <a:pPr marL="493136" indent="-285750" algn="just">
              <a:buClr>
                <a:schemeClr val="accent1"/>
              </a:buClr>
            </a:pPr>
            <a:r>
              <a:rPr lang="ca-ES-valencia" b="1" dirty="0">
                <a:effectLst>
                  <a:outerShdw blurRad="38100" dist="38100" dir="2700000" algn="tl">
                    <a:srgbClr val="000000">
                      <a:alpha val="43137"/>
                    </a:srgbClr>
                  </a:outerShdw>
                </a:effectLst>
              </a:rPr>
              <a:t>Prohibició de comercialització de qualsevol forma de joc en establiments específics de joc.</a:t>
            </a:r>
          </a:p>
          <a:p>
            <a:pPr marL="493136" indent="-285750" algn="just">
              <a:buClr>
                <a:schemeClr val="accent1"/>
              </a:buClr>
            </a:pPr>
            <a:r>
              <a:rPr lang="ca-ES-valencia" b="1" dirty="0">
                <a:effectLst>
                  <a:outerShdw blurRad="38100" dist="38100" dir="2700000" algn="tl">
                    <a:srgbClr val="000000">
                      <a:alpha val="43137"/>
                    </a:srgbClr>
                  </a:outerShdw>
                </a:effectLst>
              </a:rPr>
              <a:t>Jocs no comercialitzables en establiments i locals específics de joc autoritzats o habilitats.</a:t>
            </a:r>
          </a:p>
          <a:p>
            <a:pPr marL="493136" indent="-285750" algn="just">
              <a:buClr>
                <a:schemeClr val="accent1"/>
              </a:buClr>
            </a:pPr>
            <a:r>
              <a:rPr lang="ca-ES-valencia" b="1" dirty="0">
                <a:effectLst>
                  <a:outerShdw blurRad="38100" dist="38100" dir="2700000" algn="tl">
                    <a:srgbClr val="000000">
                      <a:alpha val="43137"/>
                    </a:srgbClr>
                  </a:outerShdw>
                </a:effectLst>
              </a:rPr>
              <a:t>Regulació de la quota integra per a la modalitat de bingo electrònic mixt.</a:t>
            </a:r>
          </a:p>
        </p:txBody>
      </p:sp>
      <p:pic>
        <p:nvPicPr>
          <p:cNvPr id="4" name="Imagen 3">
            <a:extLst>
              <a:ext uri="{FF2B5EF4-FFF2-40B4-BE49-F238E27FC236}">
                <a16:creationId xmlns:a16="http://schemas.microsoft.com/office/drawing/2014/main" id="{AEDC887C-70BB-4626-B6AC-353002C8B80C}"/>
              </a:ext>
            </a:extLst>
          </p:cNvPr>
          <p:cNvPicPr>
            <a:picLocks noChangeAspect="1"/>
          </p:cNvPicPr>
          <p:nvPr/>
        </p:nvPicPr>
        <p:blipFill>
          <a:blip r:embed="rId3"/>
          <a:stretch>
            <a:fillRect/>
          </a:stretch>
        </p:blipFill>
        <p:spPr>
          <a:xfrm>
            <a:off x="8750877" y="5946705"/>
            <a:ext cx="3316511" cy="774259"/>
          </a:xfrm>
          <a:prstGeom prst="rect">
            <a:avLst/>
          </a:prstGeom>
        </p:spPr>
      </p:pic>
    </p:spTree>
    <p:extLst>
      <p:ext uri="{BB962C8B-B14F-4D97-AF65-F5344CB8AC3E}">
        <p14:creationId xmlns:p14="http://schemas.microsoft.com/office/powerpoint/2010/main" val="3999370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9508" y="1113764"/>
            <a:ext cx="3877982" cy="4624327"/>
          </a:xfrm>
          <a:noFill/>
        </p:spPr>
        <p:txBody>
          <a:bodyPr vert="horz" lIns="91440" tIns="45720" rIns="91440" bIns="45720" rtlCol="0" anchor="ctr">
            <a:normAutofit/>
          </a:bodyPr>
          <a:lstStyle/>
          <a:p>
            <a:pPr indent="-209019" algn="ctr"/>
            <a:r>
              <a:rPr lang="ca-ES-valencia" dirty="0">
                <a:solidFill>
                  <a:schemeClr val="bg2"/>
                </a:solidFill>
              </a:rPr>
              <a:t>ANTECEDENTS DE LA REFORMA FISCAL</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fontScale="92500" lnSpcReduction="10000"/>
          </a:bodyPr>
          <a:lstStyle/>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607436" indent="-400050" algn="just">
              <a:buClr>
                <a:schemeClr val="accent1"/>
              </a:buClr>
              <a:buFont typeface="Wingdings" panose="05000000000000000000" pitchFamily="2" charset="2"/>
              <a:buChar char="Ø"/>
            </a:pPr>
            <a:r>
              <a:rPr lang="ca-ES-valencia" b="1" dirty="0">
                <a:effectLst>
                  <a:outerShdw blurRad="38100" dist="38100" dir="2700000" algn="tl">
                    <a:srgbClr val="000000">
                      <a:alpha val="43137"/>
                    </a:srgbClr>
                  </a:outerShdw>
                </a:effectLst>
              </a:rPr>
              <a:t>Informe de la comissió d’experts per a la reforma tributaria. </a:t>
            </a:r>
          </a:p>
          <a:p>
            <a:pPr marL="207386" indent="0" algn="just">
              <a:buClr>
                <a:schemeClr val="accent1"/>
              </a:buClr>
              <a:buNone/>
            </a:pPr>
            <a:r>
              <a:rPr lang="ca-ES-valencia" b="1" dirty="0">
                <a:effectLst>
                  <a:outerShdw blurRad="38100" dist="38100" dir="2700000" algn="tl">
                    <a:srgbClr val="000000">
                      <a:alpha val="43137"/>
                    </a:srgbClr>
                  </a:outerShdw>
                </a:effectLst>
              </a:rPr>
              <a:t>	   Recomanacions sobre la tarifa autonòmica de    	 	   	   l’IRPF:</a:t>
            </a:r>
          </a:p>
          <a:p>
            <a:pPr marL="207386" indent="0" algn="just">
              <a:buClr>
                <a:schemeClr val="accent1"/>
              </a:buClr>
              <a:buNone/>
            </a:pPr>
            <a:r>
              <a:rPr lang="ca-ES-valencia" b="1" dirty="0">
                <a:effectLst>
                  <a:outerShdw blurRad="38100" dist="38100" dir="2700000" algn="tl">
                    <a:srgbClr val="000000">
                      <a:alpha val="43137"/>
                    </a:srgbClr>
                  </a:outerShdw>
                </a:effectLst>
              </a:rPr>
              <a:t>	   Amplària dels trams molt semblant o creixent amb 	   	   la renda.</a:t>
            </a:r>
          </a:p>
          <a:p>
            <a:pPr marL="207386" indent="0" algn="just">
              <a:buClr>
                <a:schemeClr val="accent1"/>
              </a:buClr>
              <a:buNone/>
            </a:pPr>
            <a:r>
              <a:rPr lang="ca-ES-valencia" b="1" dirty="0">
                <a:effectLst>
                  <a:outerShdw blurRad="38100" dist="38100" dir="2700000" algn="tl">
                    <a:srgbClr val="000000">
                      <a:alpha val="43137"/>
                    </a:srgbClr>
                  </a:outerShdw>
                </a:effectLst>
              </a:rPr>
              <a:t>	   Tipus marginals que augmenten de forma lineal o 	   	   decreixent a l’augmentar la base liquidable.</a:t>
            </a:r>
          </a:p>
          <a:p>
            <a:pPr marL="207386" indent="0" algn="just">
              <a:buClr>
                <a:schemeClr val="accent1"/>
              </a:buClr>
              <a:buNone/>
            </a:pPr>
            <a:r>
              <a:rPr lang="ca-ES-valencia" b="1" dirty="0">
                <a:effectLst>
                  <a:outerShdw blurRad="38100" dist="38100" dir="2700000" algn="tl">
                    <a:srgbClr val="000000">
                      <a:alpha val="43137"/>
                    </a:srgbClr>
                  </a:outerShdw>
                </a:effectLst>
              </a:rPr>
              <a:t>	   Reducció del tipus marginal del primer tram del 10% 	   al 9%.</a:t>
            </a:r>
          </a:p>
          <a:p>
            <a:pPr marL="607436" indent="-400050" algn="just">
              <a:buClr>
                <a:schemeClr val="accent1"/>
              </a:buClr>
              <a:buFont typeface="Wingdings" panose="05000000000000000000" pitchFamily="2" charset="2"/>
              <a:buChar char="Ø"/>
            </a:pPr>
            <a:r>
              <a:rPr lang="ca-ES-valencia" b="1" dirty="0">
                <a:effectLst>
                  <a:outerShdw blurRad="38100" dist="38100" dir="2700000" algn="tl">
                    <a:srgbClr val="000000">
                      <a:alpha val="43137"/>
                    </a:srgbClr>
                  </a:outerShdw>
                </a:effectLst>
              </a:rPr>
              <a:t> Correcció dels efectes de la inflació:</a:t>
            </a:r>
          </a:p>
          <a:p>
            <a:pPr marL="207386" indent="0" algn="just">
              <a:buClr>
                <a:schemeClr val="accent1"/>
              </a:buClr>
              <a:buNone/>
            </a:pPr>
            <a:r>
              <a:rPr lang="ca-ES-valencia" b="1" dirty="0">
                <a:effectLst>
                  <a:outerShdw blurRad="38100" dist="38100" dir="2700000" algn="tl">
                    <a:srgbClr val="000000">
                      <a:alpha val="43137"/>
                    </a:srgbClr>
                  </a:outerShdw>
                </a:effectLst>
              </a:rPr>
              <a:t>	   Augment dels mínims personals i familiars.</a:t>
            </a:r>
          </a:p>
          <a:p>
            <a:pPr marL="207386" indent="0" algn="just">
              <a:buClr>
                <a:schemeClr val="accent1"/>
              </a:buClr>
              <a:buNone/>
            </a:pPr>
            <a:r>
              <a:rPr lang="ca-ES-valencia" b="1" dirty="0">
                <a:effectLst>
                  <a:outerShdw blurRad="38100" dist="38100" dir="2700000" algn="tl">
                    <a:srgbClr val="000000">
                      <a:alpha val="43137"/>
                    </a:srgbClr>
                  </a:outerShdw>
                </a:effectLst>
              </a:rPr>
              <a:t>	   Augment de totes les deduccions autonòmiques 	  	   d’import fixe i dels imports límits.</a:t>
            </a:r>
          </a:p>
          <a:p>
            <a:pPr marL="207386" indent="0" algn="just">
              <a:buClr>
                <a:schemeClr val="accent1"/>
              </a:buClr>
              <a:buNone/>
            </a:pPr>
            <a:r>
              <a:rPr lang="ca-ES-valencia" b="1" dirty="0">
                <a:effectLst>
                  <a:outerShdw blurRad="38100" dist="38100" dir="2700000" algn="tl">
                    <a:srgbClr val="000000">
                      <a:alpha val="43137"/>
                    </a:srgbClr>
                  </a:outerShdw>
                </a:effectLst>
              </a:rPr>
              <a:t>	   Actualització dels límits de renda per a poder aplicar-se 	   les deduccions autonòmiques.</a:t>
            </a: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207386" indent="0">
              <a:buNone/>
            </a:pPr>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Tree>
    <p:extLst>
      <p:ext uri="{BB962C8B-B14F-4D97-AF65-F5344CB8AC3E}">
        <p14:creationId xmlns:p14="http://schemas.microsoft.com/office/powerpoint/2010/main" val="37223917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D6867CF9-170D-43E7-B153-262063FE1F0E}"/>
              </a:ext>
            </a:extLst>
          </p:cNvPr>
          <p:cNvSpPr txBox="1">
            <a:spLocks noGrp="1"/>
          </p:cNvSpPr>
          <p:nvPr>
            <p:ph type="subTitle" idx="4294967295"/>
          </p:nvPr>
        </p:nvSpPr>
        <p:spPr>
          <a:xfrm>
            <a:off x="1585520" y="1702819"/>
            <a:ext cx="9144000" cy="3592513"/>
          </a:xfrm>
          <a:solidFill>
            <a:srgbClr val="990000"/>
          </a:solidFill>
        </p:spPr>
        <p:txBody>
          <a:bodyPr anchor="ctr"/>
          <a:lstStyle/>
          <a:p>
            <a:pPr marL="0" lvl="0" indent="0" algn="ctr">
              <a:buNone/>
            </a:pPr>
            <a:r>
              <a:rPr lang="ca-ES" sz="4355" b="1" dirty="0">
                <a:solidFill>
                  <a:schemeClr val="bg2"/>
                </a:solidFill>
              </a:rPr>
              <a:t>Moltes gràcies per la seua atenció </a:t>
            </a:r>
          </a:p>
        </p:txBody>
      </p:sp>
      <p:pic>
        <p:nvPicPr>
          <p:cNvPr id="4" name="Imagen 3">
            <a:extLst>
              <a:ext uri="{FF2B5EF4-FFF2-40B4-BE49-F238E27FC236}">
                <a16:creationId xmlns:a16="http://schemas.microsoft.com/office/drawing/2014/main" id="{886BC8F0-FB9E-4305-BF01-2D1587A38C80}"/>
              </a:ext>
            </a:extLst>
          </p:cNvPr>
          <p:cNvPicPr>
            <a:picLocks noChangeAspect="1"/>
          </p:cNvPicPr>
          <p:nvPr/>
        </p:nvPicPr>
        <p:blipFill>
          <a:blip r:embed="rId3"/>
          <a:stretch>
            <a:fillRect/>
          </a:stretch>
        </p:blipFill>
        <p:spPr>
          <a:xfrm>
            <a:off x="8552544" y="5960168"/>
            <a:ext cx="3316511" cy="774259"/>
          </a:xfrm>
          <a:prstGeom prst="rect">
            <a:avLst/>
          </a:prstGeom>
        </p:spPr>
      </p:pic>
    </p:spTree>
    <p:extLst>
      <p:ext uri="{BB962C8B-B14F-4D97-AF65-F5344CB8AC3E}">
        <p14:creationId xmlns:p14="http://schemas.microsoft.com/office/powerpoint/2010/main" val="298786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79508" y="1113764"/>
            <a:ext cx="3877982" cy="4624327"/>
          </a:xfrm>
          <a:noFill/>
        </p:spPr>
        <p:txBody>
          <a:bodyPr vert="horz" lIns="91440" tIns="45720" rIns="91440" bIns="45720" rtlCol="0" anchor="ctr">
            <a:normAutofit/>
          </a:bodyPr>
          <a:lstStyle/>
          <a:p>
            <a:pPr indent="-209019" algn="ctr"/>
            <a:r>
              <a:rPr lang="ca-ES-valencia" dirty="0">
                <a:solidFill>
                  <a:schemeClr val="bg2"/>
                </a:solidFill>
              </a:rPr>
              <a:t>CANVIS NORMATIUS DERIVATS</a:t>
            </a: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fontScale="92500" lnSpcReduction="10000"/>
          </a:bodyPr>
          <a:lstStyle/>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effectLst>
                <a:outerShdw blurRad="38100" dist="38100" dir="2700000" algn="tl">
                  <a:srgbClr val="000000">
                    <a:alpha val="43137"/>
                  </a:srgbClr>
                </a:outerShdw>
              </a:effectLst>
            </a:endParaRPr>
          </a:p>
          <a:p>
            <a:pPr marL="493136" indent="-285750" algn="just">
              <a:buClr>
                <a:schemeClr val="accent1"/>
              </a:buClr>
              <a:buFont typeface="Wingdings" panose="05000000000000000000" pitchFamily="2" charset="2"/>
              <a:buChar char="Ø"/>
            </a:pPr>
            <a:r>
              <a:rPr lang="ca-ES-valencia" b="1" dirty="0">
                <a:effectLst>
                  <a:outerShdw blurRad="38100" dist="38100" dir="2700000" algn="tl">
                    <a:srgbClr val="000000">
                      <a:alpha val="43137"/>
                    </a:srgbClr>
                  </a:outerShdw>
                </a:effectLst>
              </a:rPr>
              <a:t>Com que es decideix que la reforma tinga efecte retroactiu:</a:t>
            </a:r>
          </a:p>
          <a:p>
            <a:pPr marL="207386" indent="0" algn="just">
              <a:buClr>
                <a:schemeClr val="accent1"/>
              </a:buClr>
              <a:buNone/>
            </a:pPr>
            <a:r>
              <a:rPr lang="ca-ES-valencia" b="1" dirty="0">
                <a:effectLst>
                  <a:outerShdw blurRad="38100" dist="38100" dir="2700000" algn="tl">
                    <a:srgbClr val="000000">
                      <a:alpha val="43137"/>
                    </a:srgbClr>
                  </a:outerShdw>
                </a:effectLst>
              </a:rPr>
              <a:t>	Cal que el canvi de tarifa no perjudique cap contribuent, 	per la qual cosa es dissenya una nova tarifa.</a:t>
            </a:r>
          </a:p>
          <a:p>
            <a:pPr marL="207386" indent="0" algn="just">
              <a:buClr>
                <a:schemeClr val="accent1"/>
              </a:buClr>
              <a:buNone/>
            </a:pPr>
            <a:r>
              <a:rPr lang="ca-ES-valencia" b="1" dirty="0">
                <a:effectLst>
                  <a:outerShdw blurRad="38100" dist="38100" dir="2700000" algn="tl">
                    <a:srgbClr val="000000">
                      <a:alpha val="43137"/>
                    </a:srgbClr>
                  </a:outerShdw>
                </a:effectLst>
              </a:rPr>
              <a:t>	S’utilitza l’instrument del Decret Llei (14/2022, de 24 	d’octubre).</a:t>
            </a:r>
          </a:p>
          <a:p>
            <a:pPr marL="493136" indent="-285750" algn="just">
              <a:buClr>
                <a:schemeClr val="accent1"/>
              </a:buClr>
              <a:buFont typeface="Wingdings" panose="05000000000000000000" pitchFamily="2" charset="2"/>
              <a:buChar char="Ø"/>
            </a:pPr>
            <a:r>
              <a:rPr lang="ca-ES-valencia" b="1" dirty="0">
                <a:effectLst>
                  <a:outerShdw blurRad="38100" dist="38100" dir="2700000" algn="tl">
                    <a:srgbClr val="000000">
                      <a:alpha val="43137"/>
                    </a:srgbClr>
                  </a:outerShdw>
                </a:effectLst>
              </a:rPr>
              <a:t>Per a complir les recomanacions de la comissió d’experts respecte de la tarifa autonòmica de l’IRPF:</a:t>
            </a:r>
          </a:p>
          <a:p>
            <a:pPr marL="207386" indent="0" algn="just">
              <a:buClr>
                <a:schemeClr val="accent1"/>
              </a:buClr>
              <a:buNone/>
            </a:pPr>
            <a:r>
              <a:rPr lang="ca-ES-valencia" b="1" dirty="0">
                <a:effectLst>
                  <a:outerShdw blurRad="38100" dist="38100" dir="2700000" algn="tl">
                    <a:srgbClr val="000000">
                      <a:alpha val="43137"/>
                    </a:srgbClr>
                  </a:outerShdw>
                </a:effectLst>
              </a:rPr>
              <a:t>	Es dissenya una nova tarifa que s’incorpora a 	l’avantprojecte de llei de pressupostos per a 2023.</a:t>
            </a:r>
          </a:p>
          <a:p>
            <a:pPr marL="493136" indent="-285750" algn="just">
              <a:buClr>
                <a:schemeClr val="accent1"/>
              </a:buClr>
              <a:buFont typeface="Wingdings" panose="05000000000000000000" pitchFamily="2" charset="2"/>
              <a:buChar char="Ø"/>
            </a:pPr>
            <a:r>
              <a:rPr lang="ca-ES-valencia" b="1" dirty="0">
                <a:effectLst>
                  <a:outerShdw blurRad="38100" dist="38100" dir="2700000" algn="tl">
                    <a:srgbClr val="000000">
                      <a:alpha val="43137"/>
                    </a:srgbClr>
                  </a:outerShdw>
                </a:effectLst>
              </a:rPr>
              <a:t>Per a redistribuir els costos de la reforma:</a:t>
            </a:r>
          </a:p>
          <a:p>
            <a:pPr marL="207386" indent="0" algn="just">
              <a:buClr>
                <a:schemeClr val="accent1"/>
              </a:buClr>
              <a:buNone/>
            </a:pPr>
            <a:r>
              <a:rPr lang="ca-ES-valencia" b="1" dirty="0">
                <a:effectLst>
                  <a:outerShdw blurRad="38100" dist="38100" dir="2700000" algn="tl">
                    <a:srgbClr val="000000">
                      <a:alpha val="43137"/>
                    </a:srgbClr>
                  </a:outerShdw>
                </a:effectLst>
              </a:rPr>
              <a:t>	Es modifica la tarifa de l’Impost sobre el Patrimoni, que 	s’incorpora a l’avantprojecte de llei de pressupostos per a 	2023.</a:t>
            </a:r>
          </a:p>
          <a:p>
            <a:pPr marL="207386" indent="0" algn="just">
              <a:buClr>
                <a:schemeClr val="accent1"/>
              </a:buClr>
              <a:buNone/>
            </a:pPr>
            <a:r>
              <a:rPr lang="ca-ES-valencia" b="1" dirty="0">
                <a:effectLst>
                  <a:outerShdw blurRad="38100" dist="38100" dir="2700000" algn="tl">
                    <a:srgbClr val="000000">
                      <a:alpha val="43137"/>
                    </a:srgbClr>
                  </a:outerShdw>
                </a:effectLst>
              </a:rPr>
              <a:t>	Es crea un tipus incrementat a l’ITPO de l’11% per a 	transmissions d’import igual o superior a 1 milió d’euros.</a:t>
            </a: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Tree>
    <p:extLst>
      <p:ext uri="{BB962C8B-B14F-4D97-AF65-F5344CB8AC3E}">
        <p14:creationId xmlns:p14="http://schemas.microsoft.com/office/powerpoint/2010/main" val="27448402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528665"/>
            <a:ext cx="6437680" cy="5872135"/>
          </a:xfrm>
        </p:spPr>
        <p:txBody>
          <a:bodyPr vert="horz" lIns="91440" tIns="45720" rIns="91440" bIns="45720" rtlCol="0" anchor="t">
            <a:normAutofit/>
          </a:bodyPr>
          <a:lstStyle/>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IRPF</a:t>
            </a:r>
          </a:p>
          <a:p>
            <a:pPr marL="207386" indent="0" algn="just">
              <a:buClr>
                <a:schemeClr val="accent1"/>
              </a:buClr>
              <a:buNone/>
            </a:pPr>
            <a:r>
              <a:rPr lang="ca-ES-valencia" b="1" dirty="0">
                <a:solidFill>
                  <a:srgbClr val="C00000"/>
                </a:solidFill>
                <a:effectLst>
                  <a:outerShdw blurRad="38100" dist="38100" dir="2700000" algn="tl">
                    <a:srgbClr val="000000">
                      <a:alpha val="43137"/>
                    </a:srgbClr>
                  </a:outerShdw>
                </a:effectLst>
              </a:rPr>
              <a:t>Amb efectes per als períodes conclossos desde l'entrada en vigor del Decret Llei (25 octubre) fins a fi de l'exercici 2022:</a:t>
            </a:r>
          </a:p>
          <a:p>
            <a:pPr marL="493136" indent="-285750" algn="just">
              <a:buClr>
                <a:schemeClr val="accent1"/>
              </a:buClr>
            </a:pPr>
            <a:r>
              <a:rPr lang="es-ES" b="1" dirty="0">
                <a:effectLst>
                  <a:outerShdw blurRad="38100" dist="38100" dir="2700000" algn="tl">
                    <a:srgbClr val="000000">
                      <a:alpha val="43137"/>
                    </a:srgbClr>
                  </a:outerShdw>
                </a:effectLst>
              </a:rPr>
              <a:t>Es modifica </a:t>
            </a:r>
            <a:r>
              <a:rPr lang="es-ES" b="1" dirty="0" err="1">
                <a:effectLst>
                  <a:outerShdw blurRad="38100" dist="38100" dir="2700000" algn="tl">
                    <a:srgbClr val="000000">
                      <a:alpha val="43137"/>
                    </a:srgbClr>
                  </a:outerShdw>
                </a:effectLst>
              </a:rPr>
              <a:t>l'escala</a:t>
            </a:r>
            <a:r>
              <a:rPr lang="es-ES" b="1" dirty="0">
                <a:effectLst>
                  <a:outerShdw blurRad="38100" dist="38100" dir="2700000" algn="tl">
                    <a:srgbClr val="000000">
                      <a:alpha val="43137"/>
                    </a:srgbClr>
                  </a:outerShdw>
                </a:effectLst>
              </a:rPr>
              <a:t> </a:t>
            </a:r>
            <a:r>
              <a:rPr lang="es-ES" b="1" dirty="0" err="1">
                <a:effectLst>
                  <a:outerShdw blurRad="38100" dist="38100" dir="2700000" algn="tl">
                    <a:srgbClr val="000000">
                      <a:alpha val="43137"/>
                    </a:srgbClr>
                  </a:outerShdw>
                </a:effectLst>
              </a:rPr>
              <a:t>autonòmica</a:t>
            </a:r>
            <a:r>
              <a:rPr lang="es-ES" b="1" dirty="0">
                <a:effectLst>
                  <a:outerShdw blurRad="38100" dist="38100" dir="2700000" algn="tl">
                    <a:srgbClr val="000000">
                      <a:alpha val="43137"/>
                    </a:srgbClr>
                  </a:outerShdw>
                </a:effectLst>
              </a:rPr>
              <a:t> de </a:t>
            </a:r>
            <a:r>
              <a:rPr lang="es-ES" b="1" dirty="0" err="1">
                <a:effectLst>
                  <a:outerShdw blurRad="38100" dist="38100" dir="2700000" algn="tl">
                    <a:srgbClr val="000000">
                      <a:alpha val="43137"/>
                    </a:srgbClr>
                  </a:outerShdw>
                </a:effectLst>
              </a:rPr>
              <a:t>tipus</a:t>
            </a:r>
            <a:r>
              <a:rPr lang="es-ES" b="1" dirty="0">
                <a:effectLst>
                  <a:outerShdw blurRad="38100" dist="38100" dir="2700000" algn="tl">
                    <a:srgbClr val="000000">
                      <a:alpha val="43137"/>
                    </a:srgbClr>
                  </a:outerShdw>
                </a:effectLst>
              </a:rPr>
              <a:t> de gravamen aplicable a la base liquidable general de </a:t>
            </a:r>
            <a:r>
              <a:rPr lang="es-ES" b="1" dirty="0" err="1">
                <a:effectLst>
                  <a:outerShdw blurRad="38100" dist="38100" dir="2700000" algn="tl">
                    <a:srgbClr val="000000">
                      <a:alpha val="43137"/>
                    </a:srgbClr>
                  </a:outerShdw>
                </a:effectLst>
              </a:rPr>
              <a:t>l'IRPF</a:t>
            </a:r>
            <a:r>
              <a:rPr lang="es-ES" b="1" dirty="0">
                <a:effectLst>
                  <a:outerShdw blurRad="38100" dist="38100" dir="2700000" algn="tl">
                    <a:srgbClr val="000000">
                      <a:alpha val="43137"/>
                    </a:srgbClr>
                  </a:outerShdw>
                </a:effectLst>
              </a:rPr>
              <a:t> .</a:t>
            </a:r>
          </a:p>
          <a:p>
            <a:pPr marL="207386" indent="0" algn="just">
              <a:buClr>
                <a:schemeClr val="accent1"/>
              </a:buClr>
              <a:buNone/>
            </a:pPr>
            <a:endParaRPr lang="ca-ES-valencia" b="1" dirty="0"/>
          </a:p>
          <a:p>
            <a:pPr marL="207386" indent="0">
              <a:buNone/>
            </a:pPr>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graphicFrame>
        <p:nvGraphicFramePr>
          <p:cNvPr id="6" name="Tabla 5">
            <a:extLst>
              <a:ext uri="{FF2B5EF4-FFF2-40B4-BE49-F238E27FC236}">
                <a16:creationId xmlns:a16="http://schemas.microsoft.com/office/drawing/2014/main" id="{2FF04CFA-3F38-4D30-A34C-D45B5045940A}"/>
              </a:ext>
            </a:extLst>
          </p:cNvPr>
          <p:cNvGraphicFramePr>
            <a:graphicFrameLocks noGrp="1"/>
          </p:cNvGraphicFramePr>
          <p:nvPr>
            <p:extLst>
              <p:ext uri="{D42A27DB-BD31-4B8C-83A1-F6EECF244321}">
                <p14:modId xmlns:p14="http://schemas.microsoft.com/office/powerpoint/2010/main" val="151603000"/>
              </p:ext>
            </p:extLst>
          </p:nvPr>
        </p:nvGraphicFramePr>
        <p:xfrm>
          <a:off x="5515897" y="2664647"/>
          <a:ext cx="6077688" cy="2992432"/>
        </p:xfrm>
        <a:graphic>
          <a:graphicData uri="http://schemas.openxmlformats.org/drawingml/2006/table">
            <a:tbl>
              <a:tblPr firstRow="1" firstCol="1" bandRow="1">
                <a:tableStyleId>{5C22544A-7EE6-4342-B048-85BDC9FD1C3A}</a:tableStyleId>
              </a:tblPr>
              <a:tblGrid>
                <a:gridCol w="1469528">
                  <a:extLst>
                    <a:ext uri="{9D8B030D-6E8A-4147-A177-3AD203B41FA5}">
                      <a16:colId xmlns:a16="http://schemas.microsoft.com/office/drawing/2014/main" val="3789574530"/>
                    </a:ext>
                  </a:extLst>
                </a:gridCol>
                <a:gridCol w="1511896">
                  <a:extLst>
                    <a:ext uri="{9D8B030D-6E8A-4147-A177-3AD203B41FA5}">
                      <a16:colId xmlns:a16="http://schemas.microsoft.com/office/drawing/2014/main" val="433997423"/>
                    </a:ext>
                  </a:extLst>
                </a:gridCol>
                <a:gridCol w="1667990">
                  <a:extLst>
                    <a:ext uri="{9D8B030D-6E8A-4147-A177-3AD203B41FA5}">
                      <a16:colId xmlns:a16="http://schemas.microsoft.com/office/drawing/2014/main" val="946959288"/>
                    </a:ext>
                  </a:extLst>
                </a:gridCol>
                <a:gridCol w="1428274">
                  <a:extLst>
                    <a:ext uri="{9D8B030D-6E8A-4147-A177-3AD203B41FA5}">
                      <a16:colId xmlns:a16="http://schemas.microsoft.com/office/drawing/2014/main" val="1474661073"/>
                    </a:ext>
                  </a:extLst>
                </a:gridCol>
              </a:tblGrid>
              <a:tr h="532904">
                <a:tc>
                  <a:txBody>
                    <a:bodyPr/>
                    <a:lstStyle/>
                    <a:p>
                      <a:pPr algn="ctr"/>
                      <a:r>
                        <a:rPr lang="es-ES" sz="1000" kern="150" dirty="0">
                          <a:effectLst/>
                        </a:rPr>
                        <a:t>Base liquidable</a:t>
                      </a:r>
                      <a:endParaRPr lang="es-ES" sz="1200" kern="150" dirty="0">
                        <a:effectLst/>
                      </a:endParaRPr>
                    </a:p>
                    <a:p>
                      <a:pPr algn="ctr"/>
                      <a:r>
                        <a:rPr lang="es-ES" sz="1000" kern="150" dirty="0">
                          <a:effectLst/>
                        </a:rPr>
                        <a:t>-</a:t>
                      </a:r>
                      <a:endParaRPr lang="es-ES" sz="1200" kern="150" dirty="0">
                        <a:effectLst/>
                      </a:endParaRPr>
                    </a:p>
                    <a:p>
                      <a:pPr algn="ctr"/>
                      <a:r>
                        <a:rPr lang="es-ES" sz="1000" kern="150" dirty="0" err="1">
                          <a:effectLst/>
                        </a:rPr>
                        <a:t>Fins</a:t>
                      </a:r>
                      <a:r>
                        <a:rPr lang="es-ES" sz="1000" kern="150" dirty="0">
                          <a:effectLst/>
                        </a:rPr>
                        <a:t> a euros</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err="1">
                          <a:effectLst/>
                        </a:rPr>
                        <a:t>Quota</a:t>
                      </a:r>
                      <a:r>
                        <a:rPr lang="es-ES" sz="1000" kern="150" dirty="0">
                          <a:effectLst/>
                        </a:rPr>
                        <a:t> íntegra</a:t>
                      </a:r>
                      <a:endParaRPr lang="es-ES" sz="1200" kern="150" dirty="0">
                        <a:effectLst/>
                      </a:endParaRPr>
                    </a:p>
                    <a:p>
                      <a:pPr algn="ctr"/>
                      <a:r>
                        <a:rPr lang="es-ES" sz="1000" kern="150" dirty="0">
                          <a:effectLst/>
                        </a:rPr>
                        <a:t> -</a:t>
                      </a:r>
                      <a:endParaRPr lang="es-ES" sz="1200" kern="150" dirty="0">
                        <a:effectLst/>
                      </a:endParaRPr>
                    </a:p>
                    <a:p>
                      <a:pPr algn="ctr"/>
                      <a:r>
                        <a:rPr lang="es-ES" sz="1000" kern="150" dirty="0">
                          <a:effectLst/>
                        </a:rPr>
                        <a:t>euros</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Resta base liquidable</a:t>
                      </a:r>
                      <a:endParaRPr lang="es-ES" sz="1200" kern="150" dirty="0">
                        <a:effectLst/>
                      </a:endParaRPr>
                    </a:p>
                    <a:p>
                      <a:pPr algn="ctr"/>
                      <a:r>
                        <a:rPr lang="es-ES" sz="1000" kern="150" dirty="0">
                          <a:effectLst/>
                        </a:rPr>
                        <a:t>-</a:t>
                      </a:r>
                      <a:endParaRPr lang="es-ES" sz="1200" kern="150" dirty="0">
                        <a:effectLst/>
                      </a:endParaRPr>
                    </a:p>
                    <a:p>
                      <a:pPr algn="ctr"/>
                      <a:r>
                        <a:rPr lang="es-ES" sz="1000" kern="150" dirty="0" err="1">
                          <a:effectLst/>
                        </a:rPr>
                        <a:t>Fins</a:t>
                      </a:r>
                      <a:r>
                        <a:rPr lang="es-ES" sz="1000" kern="150" dirty="0">
                          <a:effectLst/>
                        </a:rPr>
                        <a:t> a euros</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Tipus aplicable</a:t>
                      </a:r>
                      <a:endParaRPr lang="es-ES" sz="1200" kern="150">
                        <a:effectLst/>
                      </a:endParaRPr>
                    </a:p>
                    <a:p>
                      <a:pPr algn="ctr"/>
                      <a:r>
                        <a:rPr lang="es-ES" sz="1000" kern="150">
                          <a:effectLst/>
                        </a:rPr>
                        <a:t>-</a:t>
                      </a:r>
                      <a:endParaRPr lang="es-ES" sz="1200" kern="150">
                        <a:effectLst/>
                      </a:endParaRPr>
                    </a:p>
                    <a:p>
                      <a:pPr algn="ctr"/>
                      <a:r>
                        <a:rPr lang="es-ES" sz="1000" kern="150">
                          <a:effectLst/>
                        </a:rPr>
                        <a:t>Percentatge</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957342049"/>
                  </a:ext>
                </a:extLst>
              </a:tr>
              <a:tr h="228068">
                <a:tc>
                  <a:txBody>
                    <a:bodyPr/>
                    <a:lstStyle/>
                    <a:p>
                      <a:pPr algn="ctr"/>
                      <a:r>
                        <a:rPr lang="es-ES" sz="1000" kern="150" dirty="0">
                          <a:effectLst/>
                        </a:rPr>
                        <a:t>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dirty="0">
                          <a:effectLst/>
                        </a:rPr>
                        <a:t>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12.000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9,00%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528218760"/>
                  </a:ext>
                </a:extLst>
              </a:tr>
              <a:tr h="228068">
                <a:tc>
                  <a:txBody>
                    <a:bodyPr/>
                    <a:lstStyle/>
                    <a:p>
                      <a:pPr algn="ctr"/>
                      <a:r>
                        <a:rPr lang="es-ES" sz="1000" kern="150" dirty="0">
                          <a:effectLst/>
                        </a:rPr>
                        <a:t>12.000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1.080,00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10.000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12,00%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600791874"/>
                  </a:ext>
                </a:extLst>
              </a:tr>
              <a:tr h="228068">
                <a:tc>
                  <a:txBody>
                    <a:bodyPr/>
                    <a:lstStyle/>
                    <a:p>
                      <a:pPr algn="ctr"/>
                      <a:r>
                        <a:rPr lang="es-ES" sz="1000" kern="150" dirty="0">
                          <a:effectLst/>
                        </a:rPr>
                        <a:t>22.000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dirty="0">
                          <a:effectLst/>
                        </a:rPr>
                        <a:t>2.280,00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10.000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15,00%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745581135"/>
                  </a:ext>
                </a:extLst>
              </a:tr>
              <a:tr h="228068">
                <a:tc>
                  <a:txBody>
                    <a:bodyPr/>
                    <a:lstStyle/>
                    <a:p>
                      <a:pPr algn="ctr"/>
                      <a:r>
                        <a:rPr lang="es-ES" sz="1000" kern="150" dirty="0">
                          <a:effectLst/>
                        </a:rPr>
                        <a:t>32.000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3.780,00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10.000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17,50%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4038597186"/>
                  </a:ext>
                </a:extLst>
              </a:tr>
              <a:tr h="228068">
                <a:tc>
                  <a:txBody>
                    <a:bodyPr/>
                    <a:lstStyle/>
                    <a:p>
                      <a:pPr algn="ctr"/>
                      <a:r>
                        <a:rPr lang="es-ES" sz="1000" kern="150" dirty="0">
                          <a:effectLst/>
                        </a:rPr>
                        <a:t>42.000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dirty="0">
                          <a:effectLst/>
                        </a:rPr>
                        <a:t>5.530,00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10.000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20,00%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4214066435"/>
                  </a:ext>
                </a:extLst>
              </a:tr>
              <a:tr h="228068">
                <a:tc>
                  <a:txBody>
                    <a:bodyPr/>
                    <a:lstStyle/>
                    <a:p>
                      <a:pPr algn="ctr"/>
                      <a:r>
                        <a:rPr lang="es-ES" sz="1000" kern="150">
                          <a:effectLst/>
                        </a:rPr>
                        <a:t>52.000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7.530,00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13.000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24,17%</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282085970"/>
                  </a:ext>
                </a:extLst>
              </a:tr>
              <a:tr h="228068">
                <a:tc>
                  <a:txBody>
                    <a:bodyPr/>
                    <a:lstStyle/>
                    <a:p>
                      <a:pPr algn="ctr"/>
                      <a:r>
                        <a:rPr lang="es-ES" sz="1000" kern="150" dirty="0">
                          <a:effectLst/>
                        </a:rPr>
                        <a:t>65.000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10.672,10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15.000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24,50%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400171942"/>
                  </a:ext>
                </a:extLst>
              </a:tr>
              <a:tr h="228068">
                <a:tc>
                  <a:txBody>
                    <a:bodyPr/>
                    <a:lstStyle/>
                    <a:p>
                      <a:pPr algn="ctr"/>
                      <a:r>
                        <a:rPr lang="es-ES" sz="1000" kern="150" dirty="0">
                          <a:effectLst/>
                        </a:rPr>
                        <a:t>80.000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14.347,10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40.000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25,00%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267455825"/>
                  </a:ext>
                </a:extLst>
              </a:tr>
              <a:tr h="228068">
                <a:tc>
                  <a:txBody>
                    <a:bodyPr/>
                    <a:lstStyle/>
                    <a:p>
                      <a:pPr algn="ctr"/>
                      <a:r>
                        <a:rPr lang="es-ES" sz="1000" kern="150" dirty="0">
                          <a:effectLst/>
                        </a:rPr>
                        <a:t>120.000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24.347,10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20.000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25,50%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1905860372"/>
                  </a:ext>
                </a:extLst>
              </a:tr>
              <a:tr h="228068">
                <a:tc>
                  <a:txBody>
                    <a:bodyPr/>
                    <a:lstStyle/>
                    <a:p>
                      <a:pPr algn="ctr"/>
                      <a:r>
                        <a:rPr lang="es-ES" sz="1000" kern="150" dirty="0">
                          <a:effectLst/>
                        </a:rPr>
                        <a:t>140.000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a:effectLst/>
                        </a:rPr>
                        <a:t>29.447,10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35.000</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27,50%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379161641"/>
                  </a:ext>
                </a:extLst>
              </a:tr>
              <a:tr h="178848">
                <a:tc>
                  <a:txBody>
                    <a:bodyPr/>
                    <a:lstStyle/>
                    <a:p>
                      <a:pPr algn="ctr"/>
                      <a:r>
                        <a:rPr lang="es-ES" sz="1000" kern="150" dirty="0">
                          <a:effectLst/>
                        </a:rPr>
                        <a:t>175.000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1000" kern="150" dirty="0">
                          <a:effectLst/>
                        </a:rPr>
                        <a:t>39.072,10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a:effectLst/>
                        </a:rPr>
                        <a:t>D’ara en avant</a:t>
                      </a:r>
                      <a:endParaRPr lang="es-ES" sz="1200" kern="15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tc>
                  <a:txBody>
                    <a:bodyPr/>
                    <a:lstStyle/>
                    <a:p>
                      <a:pPr algn="ctr"/>
                      <a:r>
                        <a:rPr lang="es-ES" sz="1000" kern="150" dirty="0">
                          <a:effectLst/>
                        </a:rPr>
                        <a:t>29,50%</a:t>
                      </a:r>
                      <a:endParaRPr lang="es-ES" sz="1200" kern="150" dirty="0">
                        <a:effectLst/>
                        <a:latin typeface="Liberation Serif" panose="02020603050405020304" pitchFamily="18" charset="0"/>
                        <a:ea typeface="NSimSun" panose="02010609030101010101" pitchFamily="49" charset="-122"/>
                        <a:cs typeface="Mangal" panose="02040503050203030202" pitchFamily="18" charset="0"/>
                      </a:endParaRPr>
                    </a:p>
                  </a:txBody>
                  <a:tcPr marL="68580" marR="68580" marT="0" marB="0"/>
                </a:tc>
                <a:extLst>
                  <a:ext uri="{0D108BD9-81ED-4DB2-BD59-A6C34878D82A}">
                    <a16:rowId xmlns:a16="http://schemas.microsoft.com/office/drawing/2014/main" val="285282071"/>
                  </a:ext>
                </a:extLst>
              </a:tr>
            </a:tbl>
          </a:graphicData>
        </a:graphic>
      </p:graphicFrame>
    </p:spTree>
    <p:extLst>
      <p:ext uri="{BB962C8B-B14F-4D97-AF65-F5344CB8AC3E}">
        <p14:creationId xmlns:p14="http://schemas.microsoft.com/office/powerpoint/2010/main" val="42864592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t">
            <a:normAutofit/>
          </a:bodyPr>
          <a:lstStyle/>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IRPF</a:t>
            </a:r>
          </a:p>
          <a:p>
            <a:pPr marL="207386" indent="0" algn="ctr">
              <a:buClr>
                <a:schemeClr val="accent1"/>
              </a:buClr>
              <a:buNone/>
            </a:pPr>
            <a:r>
              <a:rPr lang="ca-ES-valencia" b="1" dirty="0">
                <a:solidFill>
                  <a:schemeClr val="accent1"/>
                </a:solidFill>
                <a:effectLst>
                  <a:outerShdw blurRad="38100" dist="38100" dir="2700000" algn="tl">
                    <a:srgbClr val="000000">
                      <a:alpha val="43137"/>
                    </a:srgbClr>
                  </a:outerShdw>
                </a:effectLst>
              </a:rPr>
              <a:t>Amb caràcter indefinit</a:t>
            </a:r>
          </a:p>
          <a:p>
            <a:pPr marL="493136" indent="-285750" algn="just">
              <a:buClr>
                <a:schemeClr val="accent1"/>
              </a:buClr>
            </a:pPr>
            <a:r>
              <a:rPr lang="fr-FR" b="1" dirty="0">
                <a:effectLst>
                  <a:outerShdw blurRad="38100" dist="38100" dir="2700000" algn="tl">
                    <a:srgbClr val="000000">
                      <a:alpha val="43137"/>
                    </a:srgbClr>
                  </a:outerShdw>
                </a:effectLst>
              </a:rPr>
              <a:t>Increment un 10% </a:t>
            </a:r>
            <a:r>
              <a:rPr lang="fr-FR" b="1" dirty="0" err="1">
                <a:effectLst>
                  <a:outerShdw blurRad="38100" dist="38100" dir="2700000" algn="tl">
                    <a:srgbClr val="000000">
                      <a:alpha val="43137"/>
                    </a:srgbClr>
                  </a:outerShdw>
                </a:effectLst>
              </a:rPr>
              <a:t>dels</a:t>
            </a:r>
            <a:r>
              <a:rPr lang="fr-FR" b="1" dirty="0">
                <a:effectLst>
                  <a:outerShdw blurRad="38100" dist="38100" dir="2700000" algn="tl">
                    <a:srgbClr val="000000">
                      <a:alpha val="43137"/>
                    </a:srgbClr>
                  </a:outerShdw>
                </a:effectLst>
              </a:rPr>
              <a:t> imports de </a:t>
            </a:r>
            <a:r>
              <a:rPr lang="fr-FR" b="1" dirty="0" err="1">
                <a:effectLst>
                  <a:outerShdw blurRad="38100" dist="38100" dir="2700000" algn="tl">
                    <a:srgbClr val="000000">
                      <a:alpha val="43137"/>
                    </a:srgbClr>
                  </a:outerShdw>
                </a:effectLst>
              </a:rPr>
              <a:t>mínim</a:t>
            </a:r>
            <a:r>
              <a:rPr lang="fr-FR" b="1" dirty="0">
                <a:effectLst>
                  <a:outerShdw blurRad="38100" dist="38100" dir="2700000" algn="tl">
                    <a:srgbClr val="000000">
                      <a:alpha val="43137"/>
                    </a:srgbClr>
                  </a:outerShdw>
                </a:effectLst>
              </a:rPr>
              <a:t> personal i </a:t>
            </a:r>
            <a:r>
              <a:rPr lang="fr-FR" b="1" dirty="0" err="1">
                <a:effectLst>
                  <a:outerShdw blurRad="38100" dist="38100" dir="2700000" algn="tl">
                    <a:srgbClr val="000000">
                      <a:alpha val="43137"/>
                    </a:srgbClr>
                  </a:outerShdw>
                </a:effectLst>
              </a:rPr>
              <a:t>familiar</a:t>
            </a:r>
            <a:r>
              <a:rPr lang="fr-FR" b="1" dirty="0">
                <a:effectLst>
                  <a:outerShdw blurRad="38100" dist="38100" dir="2700000" algn="tl">
                    <a:srgbClr val="000000">
                      <a:alpha val="43137"/>
                    </a:srgbClr>
                  </a:outerShdw>
                </a:effectLst>
              </a:rPr>
              <a:t>.</a:t>
            </a:r>
          </a:p>
          <a:p>
            <a:pPr marL="207386" indent="0" algn="just">
              <a:buClr>
                <a:schemeClr val="accent1"/>
              </a:buClr>
              <a:buNone/>
            </a:pPr>
            <a:endParaRPr lang="ca-ES-valencia" b="1" dirty="0"/>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graphicFrame>
        <p:nvGraphicFramePr>
          <p:cNvPr id="4" name="Tabla 3">
            <a:extLst>
              <a:ext uri="{FF2B5EF4-FFF2-40B4-BE49-F238E27FC236}">
                <a16:creationId xmlns:a16="http://schemas.microsoft.com/office/drawing/2014/main" id="{E5FEE26D-4D15-4179-B545-8DC1ACABC2A8}"/>
              </a:ext>
            </a:extLst>
          </p:cNvPr>
          <p:cNvGraphicFramePr>
            <a:graphicFrameLocks noGrp="1"/>
          </p:cNvGraphicFramePr>
          <p:nvPr>
            <p:extLst>
              <p:ext uri="{D42A27DB-BD31-4B8C-83A1-F6EECF244321}">
                <p14:modId xmlns:p14="http://schemas.microsoft.com/office/powerpoint/2010/main" val="3493596513"/>
              </p:ext>
            </p:extLst>
          </p:nvPr>
        </p:nvGraphicFramePr>
        <p:xfrm>
          <a:off x="5619136" y="2246386"/>
          <a:ext cx="5974449" cy="3594738"/>
        </p:xfrm>
        <a:graphic>
          <a:graphicData uri="http://schemas.openxmlformats.org/drawingml/2006/table">
            <a:tbl>
              <a:tblPr firstRow="1" firstCol="1" bandRow="1">
                <a:tableStyleId>{5C22544A-7EE6-4342-B048-85BDC9FD1C3A}</a:tableStyleId>
              </a:tblPr>
              <a:tblGrid>
                <a:gridCol w="1002890">
                  <a:extLst>
                    <a:ext uri="{9D8B030D-6E8A-4147-A177-3AD203B41FA5}">
                      <a16:colId xmlns:a16="http://schemas.microsoft.com/office/drawing/2014/main" val="2480037119"/>
                    </a:ext>
                  </a:extLst>
                </a:gridCol>
                <a:gridCol w="1150376">
                  <a:extLst>
                    <a:ext uri="{9D8B030D-6E8A-4147-A177-3AD203B41FA5}">
                      <a16:colId xmlns:a16="http://schemas.microsoft.com/office/drawing/2014/main" val="3332697976"/>
                    </a:ext>
                  </a:extLst>
                </a:gridCol>
                <a:gridCol w="2831691">
                  <a:extLst>
                    <a:ext uri="{9D8B030D-6E8A-4147-A177-3AD203B41FA5}">
                      <a16:colId xmlns:a16="http://schemas.microsoft.com/office/drawing/2014/main" val="2509156614"/>
                    </a:ext>
                  </a:extLst>
                </a:gridCol>
                <a:gridCol w="989492">
                  <a:extLst>
                    <a:ext uri="{9D8B030D-6E8A-4147-A177-3AD203B41FA5}">
                      <a16:colId xmlns:a16="http://schemas.microsoft.com/office/drawing/2014/main" val="2896459526"/>
                    </a:ext>
                  </a:extLst>
                </a:gridCol>
              </a:tblGrid>
              <a:tr h="243543">
                <a:tc gridSpan="4">
                  <a:txBody>
                    <a:bodyPr/>
                    <a:lstStyle/>
                    <a:p>
                      <a:pPr algn="ctr"/>
                      <a:r>
                        <a:rPr lang="es-ES" sz="700" kern="0" dirty="0" err="1">
                          <a:effectLst/>
                        </a:rPr>
                        <a:t>Mínim</a:t>
                      </a:r>
                      <a:r>
                        <a:rPr lang="es-ES" sz="700" kern="0" dirty="0">
                          <a:effectLst/>
                        </a:rPr>
                        <a:t> personal i familiar</a:t>
                      </a:r>
                    </a:p>
                    <a:p>
                      <a:pPr algn="ctr"/>
                      <a:endParaRPr lang="es-ES" sz="800" kern="150" dirty="0">
                        <a:effectLst/>
                        <a:latin typeface="Times New Roman" panose="02020603050405020304" pitchFamily="18" charset="0"/>
                        <a:ea typeface="Andale Sans UI"/>
                        <a:cs typeface="Tahoma" panose="020B0604030504040204" pitchFamily="34" charset="0"/>
                      </a:endParaRPr>
                    </a:p>
                  </a:txBody>
                  <a:tcPr marL="12859" marR="12859" marT="12859" marB="12859"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209995783"/>
                  </a:ext>
                </a:extLst>
              </a:tr>
              <a:tr h="126789">
                <a:tc rowSpan="3" gridSpan="2">
                  <a:txBody>
                    <a:bodyPr/>
                    <a:lstStyle/>
                    <a:p>
                      <a:pPr algn="ctr"/>
                      <a:r>
                        <a:rPr lang="es-ES" sz="700" b="1" kern="0" dirty="0" err="1">
                          <a:solidFill>
                            <a:schemeClr val="bg1"/>
                          </a:solidFill>
                          <a:effectLst/>
                        </a:rPr>
                        <a:t>Mínim</a:t>
                      </a:r>
                      <a:r>
                        <a:rPr lang="es-ES" sz="700" b="1" kern="0" dirty="0">
                          <a:solidFill>
                            <a:schemeClr val="bg1"/>
                          </a:solidFill>
                          <a:effectLst/>
                        </a:rPr>
                        <a:t> del </a:t>
                      </a:r>
                      <a:r>
                        <a:rPr lang="es-ES" sz="700" b="1" kern="0" dirty="0" err="1">
                          <a:solidFill>
                            <a:schemeClr val="bg1"/>
                          </a:solidFill>
                          <a:effectLst/>
                        </a:rPr>
                        <a:t>contribuent</a:t>
                      </a:r>
                      <a:endParaRPr lang="es-ES" sz="800" b="1" kern="150" dirty="0">
                        <a:solidFill>
                          <a:schemeClr val="bg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rowSpan="3" hMerge="1">
                  <a:txBody>
                    <a:bodyPr/>
                    <a:lstStyle/>
                    <a:p>
                      <a:endParaRPr lang="es-ES"/>
                    </a:p>
                  </a:txBody>
                  <a:tcPr/>
                </a:tc>
                <a:tc>
                  <a:txBody>
                    <a:bodyPr/>
                    <a:lstStyle/>
                    <a:p>
                      <a:pPr algn="ctr"/>
                      <a:r>
                        <a:rPr lang="es-ES" sz="700" kern="0">
                          <a:solidFill>
                            <a:schemeClr val="tx1"/>
                          </a:solidFill>
                          <a:effectLst/>
                        </a:rPr>
                        <a:t>General</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6.105€</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4067225944"/>
                  </a:ext>
                </a:extLst>
              </a:tr>
              <a:tr h="350858">
                <a:tc gridSpan="2" vMerge="1">
                  <a:txBody>
                    <a:bodyPr/>
                    <a:lstStyle/>
                    <a:p>
                      <a:endParaRPr lang="es-ES"/>
                    </a:p>
                  </a:txBody>
                  <a:tcPr/>
                </a:tc>
                <a:tc hMerge="1" vMerge="1">
                  <a:txBody>
                    <a:bodyPr/>
                    <a:lstStyle/>
                    <a:p>
                      <a:endParaRPr lang="es-ES"/>
                    </a:p>
                  </a:txBody>
                  <a:tcPr/>
                </a:tc>
                <a:tc>
                  <a:txBody>
                    <a:bodyPr/>
                    <a:lstStyle/>
                    <a:p>
                      <a:pPr algn="ctr"/>
                      <a:r>
                        <a:rPr lang="es-ES" sz="700" kern="0" dirty="0" err="1">
                          <a:solidFill>
                            <a:schemeClr val="tx1"/>
                          </a:solidFill>
                          <a:effectLst/>
                        </a:rPr>
                        <a:t>Més</a:t>
                      </a:r>
                      <a:r>
                        <a:rPr lang="es-ES" sz="700" kern="0" dirty="0">
                          <a:solidFill>
                            <a:schemeClr val="tx1"/>
                          </a:solidFill>
                          <a:effectLst/>
                        </a:rPr>
                        <a:t> de 65 </a:t>
                      </a:r>
                      <a:r>
                        <a:rPr lang="es-ES" sz="700" kern="0" dirty="0" err="1">
                          <a:solidFill>
                            <a:schemeClr val="tx1"/>
                          </a:solidFill>
                          <a:effectLst/>
                        </a:rPr>
                        <a:t>anys</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6.105€ + 1.265€</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1098405864"/>
                  </a:ext>
                </a:extLst>
              </a:tr>
              <a:tr h="199121">
                <a:tc gridSpan="2" vMerge="1">
                  <a:txBody>
                    <a:bodyPr/>
                    <a:lstStyle/>
                    <a:p>
                      <a:endParaRPr lang="es-ES"/>
                    </a:p>
                  </a:txBody>
                  <a:tcPr/>
                </a:tc>
                <a:tc hMerge="1" vMerge="1">
                  <a:txBody>
                    <a:bodyPr/>
                    <a:lstStyle/>
                    <a:p>
                      <a:endParaRPr lang="es-ES"/>
                    </a:p>
                  </a:txBody>
                  <a:tcPr/>
                </a:tc>
                <a:tc>
                  <a:txBody>
                    <a:bodyPr/>
                    <a:lstStyle/>
                    <a:p>
                      <a:pPr algn="ctr"/>
                      <a:r>
                        <a:rPr lang="es-ES" sz="700" kern="0" dirty="0" err="1">
                          <a:solidFill>
                            <a:schemeClr val="tx1"/>
                          </a:solidFill>
                          <a:effectLst/>
                        </a:rPr>
                        <a:t>Més</a:t>
                      </a:r>
                      <a:r>
                        <a:rPr lang="es-ES" sz="700" kern="0" dirty="0">
                          <a:solidFill>
                            <a:schemeClr val="tx1"/>
                          </a:solidFill>
                          <a:effectLst/>
                        </a:rPr>
                        <a:t> de 75 </a:t>
                      </a:r>
                      <a:r>
                        <a:rPr lang="es-ES" sz="700" kern="0" dirty="0" err="1">
                          <a:solidFill>
                            <a:schemeClr val="tx1"/>
                          </a:solidFill>
                          <a:effectLst/>
                        </a:rPr>
                        <a:t>anys</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6.105€ + 1.540€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3080764047"/>
                  </a:ext>
                </a:extLst>
              </a:tr>
              <a:tr h="126789">
                <a:tc rowSpan="5" gridSpan="2">
                  <a:txBody>
                    <a:bodyPr/>
                    <a:lstStyle/>
                    <a:p>
                      <a:pPr algn="ctr"/>
                      <a:r>
                        <a:rPr lang="es-ES" sz="700" b="1" kern="0" dirty="0" err="1">
                          <a:solidFill>
                            <a:schemeClr val="bg1"/>
                          </a:solidFill>
                          <a:effectLst/>
                        </a:rPr>
                        <a:t>Mínim</a:t>
                      </a:r>
                      <a:r>
                        <a:rPr lang="es-ES" sz="700" b="1" kern="0" dirty="0">
                          <a:solidFill>
                            <a:schemeClr val="bg1"/>
                          </a:solidFill>
                          <a:effectLst/>
                        </a:rPr>
                        <a:t> per </a:t>
                      </a:r>
                      <a:r>
                        <a:rPr lang="es-ES" sz="700" b="1" kern="0" dirty="0" err="1">
                          <a:solidFill>
                            <a:schemeClr val="bg1"/>
                          </a:solidFill>
                          <a:effectLst/>
                        </a:rPr>
                        <a:t>descendents</a:t>
                      </a:r>
                      <a:endParaRPr lang="es-ES" sz="800" b="1" kern="150" dirty="0">
                        <a:solidFill>
                          <a:schemeClr val="bg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rowSpan="5" hMerge="1">
                  <a:txBody>
                    <a:bodyPr/>
                    <a:lstStyle/>
                    <a:p>
                      <a:endParaRPr lang="es-ES"/>
                    </a:p>
                  </a:txBody>
                  <a:tcPr/>
                </a:tc>
                <a:tc>
                  <a:txBody>
                    <a:bodyPr/>
                    <a:lstStyle/>
                    <a:p>
                      <a:pPr algn="ctr"/>
                      <a:r>
                        <a:rPr lang="es-ES" sz="700" kern="0" dirty="0">
                          <a:solidFill>
                            <a:schemeClr val="tx1"/>
                          </a:solidFill>
                          <a:effectLst/>
                        </a:rPr>
                        <a:t>Primer </a:t>
                      </a:r>
                      <a:r>
                        <a:rPr lang="es-ES" sz="700" kern="0" dirty="0" err="1">
                          <a:solidFill>
                            <a:schemeClr val="tx1"/>
                          </a:solidFill>
                          <a:effectLst/>
                        </a:rPr>
                        <a:t>fill</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2.640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2206230149"/>
                  </a:ext>
                </a:extLst>
              </a:tr>
              <a:tr h="126789">
                <a:tc gridSpan="2" vMerge="1">
                  <a:txBody>
                    <a:bodyPr/>
                    <a:lstStyle/>
                    <a:p>
                      <a:endParaRPr lang="es-ES"/>
                    </a:p>
                  </a:txBody>
                  <a:tcPr/>
                </a:tc>
                <a:tc hMerge="1" vMerge="1">
                  <a:txBody>
                    <a:bodyPr/>
                    <a:lstStyle/>
                    <a:p>
                      <a:endParaRPr lang="es-ES"/>
                    </a:p>
                  </a:txBody>
                  <a:tcPr/>
                </a:tc>
                <a:tc>
                  <a:txBody>
                    <a:bodyPr/>
                    <a:lstStyle/>
                    <a:p>
                      <a:pPr algn="ctr"/>
                      <a:r>
                        <a:rPr lang="es-ES" sz="700" kern="0" dirty="0" err="1">
                          <a:solidFill>
                            <a:schemeClr val="tx1"/>
                          </a:solidFill>
                          <a:effectLst/>
                        </a:rPr>
                        <a:t>Segon</a:t>
                      </a:r>
                      <a:r>
                        <a:rPr lang="es-ES" sz="700" kern="0" dirty="0">
                          <a:solidFill>
                            <a:schemeClr val="tx1"/>
                          </a:solidFill>
                          <a:effectLst/>
                        </a:rPr>
                        <a:t> </a:t>
                      </a:r>
                      <a:r>
                        <a:rPr lang="es-ES" sz="700" kern="0" dirty="0" err="1">
                          <a:solidFill>
                            <a:schemeClr val="tx1"/>
                          </a:solidFill>
                          <a:effectLst/>
                        </a:rPr>
                        <a:t>fill</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2.970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815403943"/>
                  </a:ext>
                </a:extLst>
              </a:tr>
              <a:tr h="126789">
                <a:tc gridSpan="2" vMerge="1">
                  <a:txBody>
                    <a:bodyPr/>
                    <a:lstStyle/>
                    <a:p>
                      <a:endParaRPr lang="es-ES"/>
                    </a:p>
                  </a:txBody>
                  <a:tcPr/>
                </a:tc>
                <a:tc hMerge="1" vMerge="1">
                  <a:txBody>
                    <a:bodyPr/>
                    <a:lstStyle/>
                    <a:p>
                      <a:endParaRPr lang="es-ES"/>
                    </a:p>
                  </a:txBody>
                  <a:tcPr/>
                </a:tc>
                <a:tc>
                  <a:txBody>
                    <a:bodyPr/>
                    <a:lstStyle/>
                    <a:p>
                      <a:pPr algn="ctr"/>
                      <a:r>
                        <a:rPr lang="es-ES" sz="700" kern="0" dirty="0">
                          <a:solidFill>
                            <a:schemeClr val="tx1"/>
                          </a:solidFill>
                          <a:effectLst/>
                        </a:rPr>
                        <a:t>Tercer </a:t>
                      </a:r>
                      <a:r>
                        <a:rPr lang="es-ES" sz="700" kern="0" dirty="0" err="1">
                          <a:solidFill>
                            <a:schemeClr val="tx1"/>
                          </a:solidFill>
                          <a:effectLst/>
                        </a:rPr>
                        <a:t>fill</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4.400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1624775872"/>
                  </a:ext>
                </a:extLst>
              </a:tr>
              <a:tr h="126789">
                <a:tc gridSpan="2" vMerge="1">
                  <a:txBody>
                    <a:bodyPr/>
                    <a:lstStyle/>
                    <a:p>
                      <a:endParaRPr lang="es-ES"/>
                    </a:p>
                  </a:txBody>
                  <a:tcPr/>
                </a:tc>
                <a:tc hMerge="1" vMerge="1">
                  <a:txBody>
                    <a:bodyPr/>
                    <a:lstStyle/>
                    <a:p>
                      <a:endParaRPr lang="es-ES"/>
                    </a:p>
                  </a:txBody>
                  <a:tcPr/>
                </a:tc>
                <a:tc>
                  <a:txBody>
                    <a:bodyPr/>
                    <a:lstStyle/>
                    <a:p>
                      <a:pPr algn="ctr"/>
                      <a:r>
                        <a:rPr lang="es-ES" sz="700" kern="0" dirty="0">
                          <a:solidFill>
                            <a:schemeClr val="tx1"/>
                          </a:solidFill>
                          <a:effectLst/>
                        </a:rPr>
                        <a:t>Quart </a:t>
                      </a:r>
                      <a:r>
                        <a:rPr lang="es-ES" sz="700" kern="0" dirty="0" err="1">
                          <a:solidFill>
                            <a:schemeClr val="tx1"/>
                          </a:solidFill>
                          <a:effectLst/>
                        </a:rPr>
                        <a:t>fill</a:t>
                      </a:r>
                      <a:r>
                        <a:rPr lang="es-ES" sz="700" kern="0" dirty="0">
                          <a:solidFill>
                            <a:schemeClr val="tx1"/>
                          </a:solidFill>
                          <a:effectLst/>
                        </a:rPr>
                        <a:t> i </a:t>
                      </a:r>
                      <a:r>
                        <a:rPr lang="es-ES" sz="700" kern="0" dirty="0" err="1">
                          <a:solidFill>
                            <a:schemeClr val="tx1"/>
                          </a:solidFill>
                          <a:effectLst/>
                        </a:rPr>
                        <a:t>següents</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4.950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2148286977"/>
                  </a:ext>
                </a:extLst>
              </a:tr>
              <a:tr h="376116">
                <a:tc gridSpan="2" vMerge="1">
                  <a:txBody>
                    <a:bodyPr/>
                    <a:lstStyle/>
                    <a:p>
                      <a:endParaRPr lang="es-ES"/>
                    </a:p>
                  </a:txBody>
                  <a:tcPr/>
                </a:tc>
                <a:tc hMerge="1" vMerge="1">
                  <a:txBody>
                    <a:bodyPr/>
                    <a:lstStyle/>
                    <a:p>
                      <a:endParaRPr lang="es-ES"/>
                    </a:p>
                  </a:txBody>
                  <a:tcPr/>
                </a:tc>
                <a:tc>
                  <a:txBody>
                    <a:bodyPr/>
                    <a:lstStyle/>
                    <a:p>
                      <a:pPr algn="ctr"/>
                      <a:r>
                        <a:rPr lang="es-ES" sz="700" kern="0" dirty="0" err="1">
                          <a:solidFill>
                            <a:schemeClr val="tx1"/>
                          </a:solidFill>
                          <a:effectLst/>
                        </a:rPr>
                        <a:t>Descendents</a:t>
                      </a:r>
                      <a:r>
                        <a:rPr lang="es-ES" sz="700" kern="0" dirty="0">
                          <a:solidFill>
                            <a:schemeClr val="tx1"/>
                          </a:solidFill>
                          <a:effectLst/>
                        </a:rPr>
                        <a:t> </a:t>
                      </a:r>
                      <a:r>
                        <a:rPr lang="es-ES" sz="700" kern="0" dirty="0" err="1">
                          <a:solidFill>
                            <a:schemeClr val="tx1"/>
                          </a:solidFill>
                          <a:effectLst/>
                        </a:rPr>
                        <a:t>menors</a:t>
                      </a:r>
                      <a:r>
                        <a:rPr lang="es-ES" sz="700" kern="0" dirty="0">
                          <a:solidFill>
                            <a:schemeClr val="tx1"/>
                          </a:solidFill>
                          <a:effectLst/>
                        </a:rPr>
                        <a:t> de 3 </a:t>
                      </a:r>
                      <a:r>
                        <a:rPr lang="es-ES" sz="700" kern="0" dirty="0" err="1">
                          <a:solidFill>
                            <a:schemeClr val="tx1"/>
                          </a:solidFill>
                          <a:effectLst/>
                        </a:rPr>
                        <a:t>anys</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a:solidFill>
                            <a:schemeClr val="tx1"/>
                          </a:solidFill>
                          <a:effectLst/>
                        </a:rPr>
                        <a:t>S'incrementarà l'anterior en 3.080€</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3501326987"/>
                  </a:ext>
                </a:extLst>
              </a:tr>
              <a:tr h="199121">
                <a:tc rowSpan="2" gridSpan="2">
                  <a:txBody>
                    <a:bodyPr/>
                    <a:lstStyle/>
                    <a:p>
                      <a:pPr algn="ctr"/>
                      <a:r>
                        <a:rPr lang="es-ES" sz="700" b="1" kern="0" dirty="0" err="1">
                          <a:solidFill>
                            <a:schemeClr val="bg1"/>
                          </a:solidFill>
                          <a:effectLst/>
                        </a:rPr>
                        <a:t>Mínim</a:t>
                      </a:r>
                      <a:r>
                        <a:rPr lang="es-ES" sz="700" b="1" kern="0" dirty="0">
                          <a:solidFill>
                            <a:schemeClr val="bg1"/>
                          </a:solidFill>
                          <a:effectLst/>
                        </a:rPr>
                        <a:t> per </a:t>
                      </a:r>
                      <a:r>
                        <a:rPr lang="es-ES" sz="700" b="1" kern="0" dirty="0" err="1">
                          <a:solidFill>
                            <a:schemeClr val="bg1"/>
                          </a:solidFill>
                          <a:effectLst/>
                        </a:rPr>
                        <a:t>ascendents</a:t>
                      </a:r>
                      <a:endParaRPr lang="es-ES" sz="800" b="1" kern="150" dirty="0">
                        <a:solidFill>
                          <a:schemeClr val="bg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rowSpan="2" hMerge="1">
                  <a:txBody>
                    <a:bodyPr/>
                    <a:lstStyle/>
                    <a:p>
                      <a:endParaRPr lang="es-ES"/>
                    </a:p>
                  </a:txBody>
                  <a:tcPr/>
                </a:tc>
                <a:tc>
                  <a:txBody>
                    <a:bodyPr/>
                    <a:lstStyle/>
                    <a:p>
                      <a:pPr algn="ctr"/>
                      <a:r>
                        <a:rPr lang="es-ES" sz="700" kern="0" dirty="0" err="1">
                          <a:solidFill>
                            <a:schemeClr val="tx1"/>
                          </a:solidFill>
                          <a:effectLst/>
                        </a:rPr>
                        <a:t>Més</a:t>
                      </a:r>
                      <a:r>
                        <a:rPr lang="es-ES" sz="700" kern="0" dirty="0">
                          <a:solidFill>
                            <a:schemeClr val="tx1"/>
                          </a:solidFill>
                          <a:effectLst/>
                        </a:rPr>
                        <a:t> de 65 </a:t>
                      </a:r>
                      <a:r>
                        <a:rPr lang="es-ES" sz="700" kern="0" dirty="0" err="1">
                          <a:solidFill>
                            <a:schemeClr val="tx1"/>
                          </a:solidFill>
                          <a:effectLst/>
                        </a:rPr>
                        <a:t>anys</a:t>
                      </a:r>
                      <a:r>
                        <a:rPr lang="es-ES" sz="700" kern="0" dirty="0">
                          <a:solidFill>
                            <a:schemeClr val="tx1"/>
                          </a:solidFill>
                          <a:effectLst/>
                        </a:rPr>
                        <a:t> o </a:t>
                      </a:r>
                      <a:r>
                        <a:rPr lang="es-ES" sz="700" kern="0" dirty="0" err="1">
                          <a:solidFill>
                            <a:schemeClr val="tx1"/>
                          </a:solidFill>
                          <a:effectLst/>
                        </a:rPr>
                        <a:t>discapacitat</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1.265€</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94266080"/>
                  </a:ext>
                </a:extLst>
              </a:tr>
              <a:tr h="271390">
                <a:tc gridSpan="2" vMerge="1">
                  <a:txBody>
                    <a:bodyPr/>
                    <a:lstStyle/>
                    <a:p>
                      <a:endParaRPr lang="es-ES"/>
                    </a:p>
                  </a:txBody>
                  <a:tcPr/>
                </a:tc>
                <a:tc hMerge="1" vMerge="1">
                  <a:txBody>
                    <a:bodyPr/>
                    <a:lstStyle/>
                    <a:p>
                      <a:endParaRPr lang="es-ES"/>
                    </a:p>
                  </a:txBody>
                  <a:tcPr/>
                </a:tc>
                <a:tc>
                  <a:txBody>
                    <a:bodyPr/>
                    <a:lstStyle/>
                    <a:p>
                      <a:pPr algn="ctr"/>
                      <a:r>
                        <a:rPr lang="es-ES" sz="700" kern="0" dirty="0" err="1">
                          <a:solidFill>
                            <a:schemeClr val="tx1"/>
                          </a:solidFill>
                          <a:effectLst/>
                        </a:rPr>
                        <a:t>Més</a:t>
                      </a:r>
                      <a:r>
                        <a:rPr lang="es-ES" sz="700" kern="0" dirty="0">
                          <a:solidFill>
                            <a:schemeClr val="tx1"/>
                          </a:solidFill>
                          <a:effectLst/>
                        </a:rPr>
                        <a:t> de 75 </a:t>
                      </a:r>
                      <a:r>
                        <a:rPr lang="es-ES" sz="700" kern="0" dirty="0" err="1">
                          <a:solidFill>
                            <a:schemeClr val="tx1"/>
                          </a:solidFill>
                          <a:effectLst/>
                        </a:rPr>
                        <a:t>anys</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1.265€ + 1.540€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2308232870"/>
                  </a:ext>
                </a:extLst>
              </a:tr>
              <a:tr h="126789">
                <a:tc rowSpan="6">
                  <a:txBody>
                    <a:bodyPr/>
                    <a:lstStyle/>
                    <a:p>
                      <a:pPr algn="ctr"/>
                      <a:r>
                        <a:rPr lang="es-ES" sz="700" b="1" kern="0" dirty="0" err="1">
                          <a:solidFill>
                            <a:schemeClr val="bg1"/>
                          </a:solidFill>
                          <a:effectLst/>
                        </a:rPr>
                        <a:t>Mínim</a:t>
                      </a:r>
                      <a:r>
                        <a:rPr lang="es-ES" sz="700" b="1" kern="0" dirty="0">
                          <a:solidFill>
                            <a:schemeClr val="bg1"/>
                          </a:solidFill>
                          <a:effectLst/>
                        </a:rPr>
                        <a:t> per </a:t>
                      </a:r>
                      <a:r>
                        <a:rPr lang="es-ES" sz="700" b="1" kern="0" dirty="0" err="1">
                          <a:solidFill>
                            <a:schemeClr val="bg1"/>
                          </a:solidFill>
                          <a:effectLst/>
                        </a:rPr>
                        <a:t>discapacitat</a:t>
                      </a:r>
                      <a:endParaRPr lang="es-ES" sz="800" b="1" kern="150" dirty="0">
                        <a:solidFill>
                          <a:schemeClr val="bg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rowSpan="3">
                  <a:txBody>
                    <a:bodyPr/>
                    <a:lstStyle/>
                    <a:p>
                      <a:pPr algn="ctr"/>
                      <a:r>
                        <a:rPr lang="es-ES" sz="700" b="1" kern="0" dirty="0" err="1">
                          <a:solidFill>
                            <a:schemeClr val="bg1"/>
                          </a:solidFill>
                          <a:effectLst/>
                        </a:rPr>
                        <a:t>Mínim</a:t>
                      </a:r>
                      <a:r>
                        <a:rPr lang="es-ES" sz="700" b="1" kern="0" dirty="0">
                          <a:solidFill>
                            <a:schemeClr val="bg1"/>
                          </a:solidFill>
                          <a:effectLst/>
                        </a:rPr>
                        <a:t> per </a:t>
                      </a:r>
                      <a:r>
                        <a:rPr lang="es-ES" sz="700" b="1" kern="0" dirty="0" err="1">
                          <a:solidFill>
                            <a:schemeClr val="bg1"/>
                          </a:solidFill>
                          <a:effectLst/>
                        </a:rPr>
                        <a:t>discapacitat</a:t>
                      </a:r>
                      <a:r>
                        <a:rPr lang="es-ES" sz="700" b="1" kern="0" dirty="0">
                          <a:solidFill>
                            <a:schemeClr val="bg1"/>
                          </a:solidFill>
                          <a:effectLst/>
                        </a:rPr>
                        <a:t> del </a:t>
                      </a:r>
                      <a:r>
                        <a:rPr lang="es-ES" sz="700" b="1" kern="0" dirty="0" err="1">
                          <a:solidFill>
                            <a:schemeClr val="bg1"/>
                          </a:solidFill>
                          <a:effectLst/>
                        </a:rPr>
                        <a:t>contribuent</a:t>
                      </a:r>
                      <a:endParaRPr lang="es-ES" sz="800" b="1" kern="150" dirty="0">
                        <a:solidFill>
                          <a:schemeClr val="bg1"/>
                        </a:solidFill>
                        <a:effectLst/>
                        <a:latin typeface="Times New Roman" panose="02020603050405020304" pitchFamily="18" charset="0"/>
                        <a:ea typeface="+mn-ea"/>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700" kern="0" dirty="0">
                          <a:solidFill>
                            <a:schemeClr val="tx1"/>
                          </a:solidFill>
                          <a:effectLst/>
                        </a:rPr>
                        <a:t>Entre el 33% i 65%</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3.300€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758610749"/>
                  </a:ext>
                </a:extLst>
              </a:tr>
              <a:tr h="126789">
                <a:tc vMerge="1">
                  <a:txBody>
                    <a:bodyPr/>
                    <a:lstStyle/>
                    <a:p>
                      <a:endParaRPr lang="es-ES"/>
                    </a:p>
                  </a:txBody>
                  <a:tcPr/>
                </a:tc>
                <a:tc vMerge="1">
                  <a:txBody>
                    <a:bodyPr/>
                    <a:lstStyle/>
                    <a:p>
                      <a:endParaRPr lang="es-ES"/>
                    </a:p>
                  </a:txBody>
                  <a:tcPr/>
                </a:tc>
                <a:tc>
                  <a:txBody>
                    <a:bodyPr/>
                    <a:lstStyle/>
                    <a:p>
                      <a:pPr algn="ctr"/>
                      <a:r>
                        <a:rPr lang="es-ES" sz="700" kern="0">
                          <a:solidFill>
                            <a:schemeClr val="tx1"/>
                          </a:solidFill>
                          <a:effectLst/>
                        </a:rPr>
                        <a:t>Igual o superior al 65%</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9.900€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3555730189"/>
                  </a:ext>
                </a:extLst>
              </a:tr>
              <a:tr h="376116">
                <a:tc vMerge="1">
                  <a:txBody>
                    <a:bodyPr/>
                    <a:lstStyle/>
                    <a:p>
                      <a:endParaRPr lang="es-ES"/>
                    </a:p>
                  </a:txBody>
                  <a:tcPr/>
                </a:tc>
                <a:tc vMerge="1">
                  <a:txBody>
                    <a:bodyPr/>
                    <a:lstStyle/>
                    <a:p>
                      <a:endParaRPr lang="es-ES"/>
                    </a:p>
                  </a:txBody>
                  <a:tcPr/>
                </a:tc>
                <a:tc>
                  <a:txBody>
                    <a:bodyPr/>
                    <a:lstStyle/>
                    <a:p>
                      <a:pPr algn="ctr"/>
                      <a:r>
                        <a:rPr lang="es-ES" sz="700" kern="0" dirty="0">
                          <a:solidFill>
                            <a:schemeClr val="tx1"/>
                          </a:solidFill>
                          <a:effectLst/>
                        </a:rPr>
                        <a:t>Entre el 33% i 65% i que acredite </a:t>
                      </a:r>
                      <a:r>
                        <a:rPr lang="es-ES" sz="700" kern="0" dirty="0" err="1">
                          <a:solidFill>
                            <a:schemeClr val="tx1"/>
                          </a:solidFill>
                          <a:effectLst/>
                        </a:rPr>
                        <a:t>necessitar</a:t>
                      </a:r>
                      <a:r>
                        <a:rPr lang="es-ES" sz="700" kern="0" dirty="0">
                          <a:solidFill>
                            <a:schemeClr val="tx1"/>
                          </a:solidFill>
                          <a:effectLst/>
                        </a:rPr>
                        <a:t> </a:t>
                      </a:r>
                      <a:r>
                        <a:rPr lang="es-ES" sz="700" kern="0" dirty="0" err="1">
                          <a:solidFill>
                            <a:schemeClr val="tx1"/>
                          </a:solidFill>
                          <a:effectLst/>
                        </a:rPr>
                        <a:t>ajuda</a:t>
                      </a:r>
                      <a:r>
                        <a:rPr lang="es-ES" sz="700" kern="0" dirty="0">
                          <a:solidFill>
                            <a:schemeClr val="tx1"/>
                          </a:solidFill>
                          <a:effectLst/>
                        </a:rPr>
                        <a:t> de </a:t>
                      </a:r>
                      <a:r>
                        <a:rPr lang="es-ES" sz="700" kern="0" dirty="0" err="1">
                          <a:solidFill>
                            <a:schemeClr val="tx1"/>
                          </a:solidFill>
                          <a:effectLst/>
                        </a:rPr>
                        <a:t>tercers</a:t>
                      </a:r>
                      <a:r>
                        <a:rPr lang="es-ES" sz="700" kern="0" dirty="0">
                          <a:solidFill>
                            <a:schemeClr val="tx1"/>
                          </a:solidFill>
                          <a:effectLst/>
                        </a:rPr>
                        <a:t> o </a:t>
                      </a:r>
                      <a:r>
                        <a:rPr lang="es-ES" sz="700" kern="0" dirty="0" err="1">
                          <a:solidFill>
                            <a:schemeClr val="tx1"/>
                          </a:solidFill>
                          <a:effectLst/>
                        </a:rPr>
                        <a:t>mobilitat</a:t>
                      </a:r>
                      <a:r>
                        <a:rPr lang="es-ES" sz="700" kern="0" dirty="0">
                          <a:solidFill>
                            <a:schemeClr val="tx1"/>
                          </a:solidFill>
                          <a:effectLst/>
                        </a:rPr>
                        <a:t> </a:t>
                      </a:r>
                      <a:r>
                        <a:rPr lang="es-ES" sz="700" kern="0" dirty="0" err="1">
                          <a:solidFill>
                            <a:schemeClr val="tx1"/>
                          </a:solidFill>
                          <a:effectLst/>
                        </a:rPr>
                        <a:t>reduïda</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err="1">
                          <a:solidFill>
                            <a:schemeClr val="tx1"/>
                          </a:solidFill>
                          <a:effectLst/>
                        </a:rPr>
                        <a:t>S'incrementarà</a:t>
                      </a:r>
                      <a:r>
                        <a:rPr lang="es-ES" sz="700" kern="0" dirty="0">
                          <a:solidFill>
                            <a:schemeClr val="tx1"/>
                          </a:solidFill>
                          <a:effectLst/>
                        </a:rPr>
                        <a:t> </a:t>
                      </a:r>
                      <a:r>
                        <a:rPr lang="es-ES" sz="700" kern="0" dirty="0" err="1">
                          <a:solidFill>
                            <a:schemeClr val="tx1"/>
                          </a:solidFill>
                          <a:effectLst/>
                        </a:rPr>
                        <a:t>l'anterior</a:t>
                      </a:r>
                      <a:r>
                        <a:rPr lang="es-ES" sz="700" kern="0" dirty="0">
                          <a:solidFill>
                            <a:schemeClr val="tx1"/>
                          </a:solidFill>
                          <a:effectLst/>
                        </a:rPr>
                        <a:t> en 3.300€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3321547475"/>
                  </a:ext>
                </a:extLst>
              </a:tr>
              <a:tr h="126789">
                <a:tc vMerge="1">
                  <a:txBody>
                    <a:bodyPr/>
                    <a:lstStyle/>
                    <a:p>
                      <a:endParaRPr lang="es-ES"/>
                    </a:p>
                  </a:txBody>
                  <a:tcPr/>
                </a:tc>
                <a:tc rowSpan="3">
                  <a:txBody>
                    <a:bodyPr/>
                    <a:lstStyle/>
                    <a:p>
                      <a:pPr algn="ctr"/>
                      <a:r>
                        <a:rPr lang="es-ES" sz="700" b="1" kern="0" dirty="0" err="1">
                          <a:solidFill>
                            <a:schemeClr val="bg1"/>
                          </a:solidFill>
                          <a:effectLst/>
                        </a:rPr>
                        <a:t>Mínim</a:t>
                      </a:r>
                      <a:r>
                        <a:rPr lang="es-ES" sz="700" b="1" kern="0" dirty="0">
                          <a:solidFill>
                            <a:schemeClr val="bg1"/>
                          </a:solidFill>
                          <a:effectLst/>
                        </a:rPr>
                        <a:t> per </a:t>
                      </a:r>
                      <a:r>
                        <a:rPr lang="es-ES" sz="700" b="1" kern="0" dirty="0" err="1">
                          <a:solidFill>
                            <a:schemeClr val="bg1"/>
                          </a:solidFill>
                          <a:effectLst/>
                        </a:rPr>
                        <a:t>discapacitat</a:t>
                      </a:r>
                      <a:r>
                        <a:rPr lang="es-ES" sz="700" b="1" kern="0" dirty="0">
                          <a:solidFill>
                            <a:schemeClr val="bg1"/>
                          </a:solidFill>
                          <a:effectLst/>
                        </a:rPr>
                        <a:t> </a:t>
                      </a:r>
                      <a:r>
                        <a:rPr lang="es-ES" sz="700" b="1" kern="0" dirty="0" err="1">
                          <a:solidFill>
                            <a:schemeClr val="bg1"/>
                          </a:solidFill>
                          <a:effectLst/>
                        </a:rPr>
                        <a:t>d'ascendents</a:t>
                      </a:r>
                      <a:r>
                        <a:rPr lang="es-ES" sz="700" b="1" kern="0" dirty="0">
                          <a:solidFill>
                            <a:schemeClr val="bg1"/>
                          </a:solidFill>
                          <a:effectLst/>
                        </a:rPr>
                        <a:t> i </a:t>
                      </a:r>
                      <a:r>
                        <a:rPr lang="es-ES" sz="700" b="1" kern="0" dirty="0" err="1">
                          <a:solidFill>
                            <a:schemeClr val="bg1"/>
                          </a:solidFill>
                          <a:effectLst/>
                        </a:rPr>
                        <a:t>descendents</a:t>
                      </a:r>
                      <a:endParaRPr lang="es-ES" sz="800" b="1" kern="150" dirty="0">
                        <a:solidFill>
                          <a:schemeClr val="bg1"/>
                        </a:solidFill>
                        <a:effectLst/>
                        <a:latin typeface="Times New Roman" panose="02020603050405020304" pitchFamily="18" charset="0"/>
                        <a:ea typeface="+mn-ea"/>
                        <a:cs typeface="Tahoma" panose="020B0604030504040204" pitchFamily="34" charset="0"/>
                      </a:endParaRPr>
                    </a:p>
                  </a:txBody>
                  <a:tcPr marL="12859" marR="12859" marT="12859" marB="12859" anchor="ct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700" kern="0" dirty="0">
                          <a:solidFill>
                            <a:schemeClr val="tx1"/>
                          </a:solidFill>
                          <a:effectLst/>
                        </a:rPr>
                        <a:t>Entre el 33% i 65%</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3.300€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2713147178"/>
                  </a:ext>
                </a:extLst>
              </a:tr>
              <a:tr h="126789">
                <a:tc vMerge="1">
                  <a:txBody>
                    <a:bodyPr/>
                    <a:lstStyle/>
                    <a:p>
                      <a:endParaRPr lang="es-ES"/>
                    </a:p>
                  </a:txBody>
                  <a:tcPr/>
                </a:tc>
                <a:tc vMerge="1">
                  <a:txBody>
                    <a:bodyPr/>
                    <a:lstStyle/>
                    <a:p>
                      <a:endParaRPr lang="es-ES"/>
                    </a:p>
                  </a:txBody>
                  <a:tcPr/>
                </a:tc>
                <a:tc>
                  <a:txBody>
                    <a:bodyPr/>
                    <a:lstStyle/>
                    <a:p>
                      <a:pPr algn="ctr"/>
                      <a:r>
                        <a:rPr lang="es-ES" sz="700" kern="0">
                          <a:solidFill>
                            <a:schemeClr val="tx1"/>
                          </a:solidFill>
                          <a:effectLst/>
                        </a:rPr>
                        <a:t>Igual o superior al 65%</a:t>
                      </a:r>
                      <a:endParaRPr lang="es-ES" sz="800" kern="15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a:solidFill>
                            <a:schemeClr val="tx1"/>
                          </a:solidFill>
                          <a:effectLst/>
                        </a:rPr>
                        <a:t>9.900€</a:t>
                      </a:r>
                      <a:endParaRPr lang="es-ES" sz="800" kern="150" dirty="0">
                        <a:solidFill>
                          <a:schemeClr val="tx1"/>
                        </a:solidFill>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4219776115"/>
                  </a:ext>
                </a:extLst>
              </a:tr>
              <a:tr h="376116">
                <a:tc vMerge="1">
                  <a:txBody>
                    <a:bodyPr/>
                    <a:lstStyle/>
                    <a:p>
                      <a:endParaRPr lang="es-ES"/>
                    </a:p>
                  </a:txBody>
                  <a:tcPr/>
                </a:tc>
                <a:tc vMerge="1">
                  <a:txBody>
                    <a:bodyPr/>
                    <a:lstStyle/>
                    <a:p>
                      <a:endParaRPr lang="es-ES"/>
                    </a:p>
                  </a:txBody>
                  <a:tcPr/>
                </a:tc>
                <a:tc>
                  <a:txBody>
                    <a:bodyPr/>
                    <a:lstStyle/>
                    <a:p>
                      <a:pPr algn="ctr"/>
                      <a:r>
                        <a:rPr lang="es-ES" sz="700" kern="0">
                          <a:effectLst/>
                        </a:rPr>
                        <a:t>Entre el 33% i 65% i que acredite necessitar ajuda de tercers o mobilitat reduïda</a:t>
                      </a:r>
                      <a:endParaRPr lang="es-ES" sz="800" kern="150">
                        <a:effectLst/>
                        <a:latin typeface="Times New Roman" panose="02020603050405020304" pitchFamily="18" charset="0"/>
                        <a:ea typeface="Andale Sans UI"/>
                        <a:cs typeface="Tahoma" panose="020B0604030504040204" pitchFamily="34" charset="0"/>
                      </a:endParaRPr>
                    </a:p>
                  </a:txBody>
                  <a:tcPr marL="12859" marR="12859" marT="12859" marB="12859" anchor="ctr"/>
                </a:tc>
                <a:tc>
                  <a:txBody>
                    <a:bodyPr/>
                    <a:lstStyle/>
                    <a:p>
                      <a:pPr algn="ctr"/>
                      <a:r>
                        <a:rPr lang="es-ES" sz="700" kern="0" dirty="0" err="1">
                          <a:effectLst/>
                        </a:rPr>
                        <a:t>S'incrementarà</a:t>
                      </a:r>
                      <a:r>
                        <a:rPr lang="es-ES" sz="700" kern="0" dirty="0">
                          <a:effectLst/>
                        </a:rPr>
                        <a:t> </a:t>
                      </a:r>
                      <a:r>
                        <a:rPr lang="es-ES" sz="700" kern="0" dirty="0" err="1">
                          <a:effectLst/>
                        </a:rPr>
                        <a:t>l'anterior</a:t>
                      </a:r>
                      <a:r>
                        <a:rPr lang="es-ES" sz="700" kern="0" dirty="0">
                          <a:effectLst/>
                        </a:rPr>
                        <a:t> en 3.300€</a:t>
                      </a:r>
                      <a:endParaRPr lang="es-ES" sz="800" kern="150" dirty="0">
                        <a:effectLst/>
                        <a:latin typeface="Times New Roman" panose="02020603050405020304" pitchFamily="18" charset="0"/>
                        <a:ea typeface="Andale Sans UI"/>
                        <a:cs typeface="Tahoma" panose="020B0604030504040204" pitchFamily="34" charset="0"/>
                      </a:endParaRPr>
                    </a:p>
                  </a:txBody>
                  <a:tcPr marL="12859" marR="12859" marT="12859" marB="12859" anchor="ctr"/>
                </a:tc>
                <a:extLst>
                  <a:ext uri="{0D108BD9-81ED-4DB2-BD59-A6C34878D82A}">
                    <a16:rowId xmlns:a16="http://schemas.microsoft.com/office/drawing/2014/main" val="1833143959"/>
                  </a:ext>
                </a:extLst>
              </a:tr>
            </a:tbl>
          </a:graphicData>
        </a:graphic>
      </p:graphicFrame>
    </p:spTree>
    <p:extLst>
      <p:ext uri="{BB962C8B-B14F-4D97-AF65-F5344CB8AC3E}">
        <p14:creationId xmlns:p14="http://schemas.microsoft.com/office/powerpoint/2010/main" val="6972837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638820" y="1034318"/>
            <a:ext cx="3878263" cy="4622800"/>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4774993" y="524615"/>
            <a:ext cx="6437312" cy="5872163"/>
          </a:xfrm>
        </p:spPr>
        <p:txBody>
          <a:bodyPr vert="horz" lIns="91440" tIns="45720" rIns="91440" bIns="45720" rtlCol="0" anchor="ctr">
            <a:normAutofit fontScale="92500" lnSpcReduction="20000"/>
          </a:bodyPr>
          <a:lstStyle/>
          <a:p>
            <a:pPr marL="493136" indent="-285750" algn="just">
              <a:buClr>
                <a:schemeClr val="accent1"/>
              </a:buClr>
            </a:pPr>
            <a:endParaRPr lang="ca-ES-valencia" b="1" dirty="0"/>
          </a:p>
          <a:p>
            <a:pPr marL="207386" indent="0" algn="just">
              <a:buClr>
                <a:schemeClr val="accent1"/>
              </a:buClr>
              <a:buNone/>
            </a:pPr>
            <a:endParaRPr lang="ca-ES-valencia" sz="2100" b="1" dirty="0"/>
          </a:p>
          <a:p>
            <a:pPr marL="207386" indent="0" algn="ctr">
              <a:buClr>
                <a:schemeClr val="accent1"/>
              </a:buClr>
              <a:buNone/>
            </a:pPr>
            <a:r>
              <a:rPr lang="ca-ES-valencia" sz="1900" b="1" dirty="0">
                <a:solidFill>
                  <a:schemeClr val="accent1"/>
                </a:solidFill>
                <a:effectLst>
                  <a:outerShdw blurRad="38100" dist="38100" dir="2700000" algn="tl">
                    <a:srgbClr val="000000">
                      <a:alpha val="43137"/>
                    </a:srgbClr>
                  </a:outerShdw>
                </a:effectLst>
              </a:rPr>
              <a:t>IRPF</a:t>
            </a:r>
          </a:p>
          <a:p>
            <a:pPr marL="207386" indent="0" algn="ctr">
              <a:buClr>
                <a:schemeClr val="accent1"/>
              </a:buClr>
              <a:buNone/>
            </a:pPr>
            <a:r>
              <a:rPr lang="ca-ES-valencia" sz="1900" b="1" dirty="0">
                <a:solidFill>
                  <a:schemeClr val="accent1"/>
                </a:solidFill>
                <a:effectLst>
                  <a:outerShdw blurRad="38100" dist="38100" dir="2700000" algn="tl">
                    <a:srgbClr val="000000">
                      <a:alpha val="43137"/>
                    </a:srgbClr>
                  </a:outerShdw>
                </a:effectLst>
              </a:rPr>
              <a:t>Amb caràcter indefinit</a:t>
            </a:r>
          </a:p>
          <a:p>
            <a:pPr marL="493136" indent="-285750" algn="just">
              <a:buClr>
                <a:schemeClr val="accent1"/>
              </a:buClr>
            </a:pPr>
            <a:r>
              <a:rPr lang="ca-ES-valencia" sz="1900" b="1" dirty="0">
                <a:effectLst>
                  <a:outerShdw blurRad="38100" dist="38100" dir="2700000" algn="tl">
                    <a:srgbClr val="000000">
                      <a:alpha val="43137"/>
                    </a:srgbClr>
                  </a:outerShdw>
                </a:effectLst>
              </a:rPr>
              <a:t>Revisió integral de la Llei 13/1997 per a l’adaptació terminològica, de forma que siguen substituïdes les referències actuals de minusvàlid per “persones amb discapacitat”.</a:t>
            </a:r>
          </a:p>
          <a:p>
            <a:pPr marL="493136" indent="-285750" algn="just">
              <a:buClr>
                <a:schemeClr val="accent1"/>
              </a:buClr>
            </a:pPr>
            <a:r>
              <a:rPr lang="ca-ES-valencia" sz="1900" b="1" dirty="0">
                <a:effectLst>
                  <a:outerShdw blurRad="38100" dist="38100" dir="2700000" algn="tl">
                    <a:srgbClr val="000000">
                      <a:alpha val="43137"/>
                    </a:srgbClr>
                  </a:outerShdw>
                </a:effectLst>
              </a:rPr>
              <a:t>Increment un 10% l'import de les deduccions autonòmiques d'import fix regulades en les lletres a, b c, d, f, g, h, m, v i aa i els límits màxims de les d'import variable regulades en les lletres i, i, j, n, ny, o, w, x, i i z de l'article 4.un de la Llei 13/1997. </a:t>
            </a:r>
          </a:p>
          <a:p>
            <a:pPr marL="493136" indent="-285750" algn="just">
              <a:buClr>
                <a:schemeClr val="accent1"/>
              </a:buClr>
            </a:pPr>
            <a:r>
              <a:rPr lang="ca-ES-valencia" sz="1900" b="1" dirty="0">
                <a:effectLst>
                  <a:outerShdw blurRad="38100" dist="38100" dir="2700000" algn="tl">
                    <a:srgbClr val="000000">
                      <a:alpha val="43137"/>
                    </a:srgbClr>
                  </a:outerShdw>
                </a:effectLst>
              </a:rPr>
              <a:t>Modificació del criteri de configuració del límit de renda de les deduccions per adquisició d'habitatge habitual per joves o discapacitats regulades en les lletres k i l de l'article 4.un de la Llei 13/1997, que passen de referenciar-se al IPREM a regir-se pels límits de renda establits amb caràcter general en l'article 4. quatre d'aquesta norma.</a:t>
            </a:r>
          </a:p>
          <a:p>
            <a:pPr marL="207386" indent="0" algn="just">
              <a:buClr>
                <a:schemeClr val="accent1"/>
              </a:buClr>
              <a:buNone/>
            </a:pPr>
            <a:endParaRPr lang="ca-ES-valencia" b="1" dirty="0"/>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56737" y="6019272"/>
            <a:ext cx="3316784" cy="770169"/>
          </a:xfrm>
          <a:prstGeom prst="rect">
            <a:avLst/>
          </a:prstGeom>
        </p:spPr>
      </p:pic>
    </p:spTree>
    <p:extLst>
      <p:ext uri="{BB962C8B-B14F-4D97-AF65-F5344CB8AC3E}">
        <p14:creationId xmlns:p14="http://schemas.microsoft.com/office/powerpoint/2010/main" val="21097069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fontScale="92500" lnSpcReduction="20000"/>
          </a:bodyPr>
          <a:lstStyle/>
          <a:p>
            <a:pPr marL="207386" indent="0" algn="ctr">
              <a:buClr>
                <a:schemeClr val="accent1"/>
              </a:buClr>
              <a:buNone/>
            </a:pPr>
            <a:endParaRPr lang="ca-ES-valencia" sz="2100" b="1" dirty="0">
              <a:solidFill>
                <a:schemeClr val="accent1"/>
              </a:solidFill>
              <a:effectLst>
                <a:outerShdw blurRad="38100" dist="38100" dir="2700000" algn="tl">
                  <a:srgbClr val="000000">
                    <a:alpha val="43137"/>
                  </a:srgbClr>
                </a:outerShdw>
              </a:effectLst>
            </a:endParaRPr>
          </a:p>
          <a:p>
            <a:pPr marL="207386" indent="0" algn="ctr">
              <a:buClr>
                <a:schemeClr val="accent1"/>
              </a:buClr>
              <a:buNone/>
            </a:pPr>
            <a:endParaRPr lang="ca-ES-valencia" sz="2100" b="1" dirty="0">
              <a:solidFill>
                <a:schemeClr val="accent1"/>
              </a:solidFill>
              <a:effectLst>
                <a:outerShdw blurRad="38100" dist="38100" dir="2700000" algn="tl">
                  <a:srgbClr val="000000">
                    <a:alpha val="43137"/>
                  </a:srgbClr>
                </a:outerShdw>
              </a:effectLst>
            </a:endParaRPr>
          </a:p>
          <a:p>
            <a:pPr marL="207386" indent="0" algn="ctr">
              <a:buClr>
                <a:schemeClr val="accent1"/>
              </a:buClr>
              <a:buNone/>
            </a:pPr>
            <a:r>
              <a:rPr lang="ca-ES-valencia" sz="2100" b="1" dirty="0">
                <a:solidFill>
                  <a:schemeClr val="accent1"/>
                </a:solidFill>
                <a:effectLst>
                  <a:outerShdw blurRad="38100" dist="38100" dir="2700000" algn="tl">
                    <a:srgbClr val="000000">
                      <a:alpha val="43137"/>
                    </a:srgbClr>
                  </a:outerShdw>
                </a:effectLst>
              </a:rPr>
              <a:t>IRPF</a:t>
            </a:r>
          </a:p>
          <a:p>
            <a:pPr marL="207386" indent="0" algn="ctr">
              <a:buClr>
                <a:schemeClr val="accent1"/>
              </a:buClr>
              <a:buNone/>
            </a:pPr>
            <a:r>
              <a:rPr lang="ca-ES-valencia" sz="2100" b="1" dirty="0">
                <a:solidFill>
                  <a:schemeClr val="accent1"/>
                </a:solidFill>
                <a:effectLst>
                  <a:outerShdw blurRad="38100" dist="38100" dir="2700000" algn="tl">
                    <a:srgbClr val="000000">
                      <a:alpha val="43137"/>
                    </a:srgbClr>
                  </a:outerShdw>
                </a:effectLst>
              </a:rPr>
              <a:t>Amb caràcter indefinit</a:t>
            </a:r>
          </a:p>
          <a:p>
            <a:pPr marL="207386" indent="0" algn="just">
              <a:buClr>
                <a:schemeClr val="accent1"/>
              </a:buClr>
              <a:buNone/>
            </a:pPr>
            <a:endParaRPr lang="es-ES" sz="2100" b="1" dirty="0">
              <a:effectLst>
                <a:outerShdw blurRad="38100" dist="38100" dir="2700000" algn="tl">
                  <a:srgbClr val="000000">
                    <a:alpha val="43137"/>
                  </a:srgbClr>
                </a:outerShdw>
              </a:effectLst>
            </a:endParaRPr>
          </a:p>
          <a:p>
            <a:pPr marL="207386" indent="0" algn="just">
              <a:buClr>
                <a:schemeClr val="accent1"/>
              </a:buClr>
              <a:buNone/>
            </a:pPr>
            <a:r>
              <a:rPr lang="ca-ES-valencia" sz="2100" b="1" dirty="0">
                <a:effectLst>
                  <a:outerShdw blurRad="38100" dist="38100" dir="2700000" algn="tl">
                    <a:srgbClr val="000000">
                      <a:alpha val="43137"/>
                    </a:srgbClr>
                  </a:outerShdw>
                </a:effectLst>
              </a:rPr>
              <a:t>Noves deduccions: </a:t>
            </a:r>
          </a:p>
          <a:p>
            <a:pPr marL="988586" lvl="1" indent="-457200" algn="just">
              <a:buClr>
                <a:schemeClr val="accent1"/>
              </a:buClr>
              <a:buFont typeface="+mj-lt"/>
              <a:buAutoNum type="arabicPeriod"/>
            </a:pPr>
            <a:r>
              <a:rPr lang="ca-ES-valencia" sz="1900" b="1" u="sng" dirty="0">
                <a:effectLst>
                  <a:outerShdw blurRad="38100" dist="38100" dir="2700000" algn="tl">
                    <a:srgbClr val="000000">
                      <a:alpha val="43137"/>
                    </a:srgbClr>
                  </a:outerShdw>
                </a:effectLst>
              </a:rPr>
              <a:t>Deducció per increment dels costos de finançament alié en la inversió en habitatge habitual</a:t>
            </a:r>
            <a:r>
              <a:rPr lang="ca-ES-valencia" sz="1900" b="1" dirty="0">
                <a:effectLst>
                  <a:outerShdw blurRad="38100" dist="38100" dir="2700000" algn="tl">
                    <a:srgbClr val="000000">
                      <a:alpha val="43137"/>
                    </a:srgbClr>
                  </a:outerShdw>
                </a:effectLst>
              </a:rPr>
              <a:t>. Els contribuents podran deduir-se el 50% de la diferència positiva entre les quantitats abonades durant el període impositiu i les satisfetes durant l'any anterior, sempre que no hagueren aplicat la deducció estatal per inversió en habitatge habitual, amb el límit de 100€. S'estableix una regla especial de càlcul si el préstec s'haguera concertat durant l'any anterior al període impositiu.</a:t>
            </a:r>
          </a:p>
          <a:p>
            <a:pPr marL="988586" lvl="1" indent="-457200" algn="just">
              <a:buClr>
                <a:schemeClr val="accent1"/>
              </a:buClr>
              <a:buFont typeface="+mj-lt"/>
              <a:buAutoNum type="arabicPeriod"/>
            </a:pPr>
            <a:r>
              <a:rPr lang="ca-ES-valencia" sz="1900" b="1" u="sng" dirty="0">
                <a:effectLst>
                  <a:outerShdw blurRad="38100" dist="38100" dir="2700000" algn="tl">
                    <a:srgbClr val="000000">
                      <a:alpha val="43137"/>
                    </a:srgbClr>
                  </a:outerShdw>
                </a:effectLst>
              </a:rPr>
              <a:t>Deducció per despeses en tractaments de fertilitat</a:t>
            </a:r>
            <a:r>
              <a:rPr lang="ca-ES-valencia" sz="1900" b="1" dirty="0">
                <a:effectLst>
                  <a:outerShdw blurRad="38100" dist="38100" dir="2700000" algn="tl">
                    <a:srgbClr val="000000">
                      <a:alpha val="43137"/>
                    </a:srgbClr>
                  </a:outerShdw>
                </a:effectLst>
              </a:rPr>
              <a:t>. Per quantitats satisfetes per dones, entre 40 i 45 anys, en tractaments de fertilitat realitzats en clíniques o centres autoritzats: 100€.</a:t>
            </a: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6" y="6073322"/>
            <a:ext cx="3316784" cy="770169"/>
          </a:xfrm>
          <a:prstGeom prst="rect">
            <a:avLst/>
          </a:prstGeom>
        </p:spPr>
      </p:pic>
    </p:spTree>
    <p:extLst>
      <p:ext uri="{BB962C8B-B14F-4D97-AF65-F5344CB8AC3E}">
        <p14:creationId xmlns:p14="http://schemas.microsoft.com/office/powerpoint/2010/main" val="29759136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t">
            <a:normAutofit/>
          </a:bodyPr>
          <a:lstStyle/>
          <a:p>
            <a:pPr marL="207386" indent="0" algn="ctr">
              <a:buClr>
                <a:schemeClr val="accent1"/>
              </a:buClr>
              <a:buNone/>
            </a:pPr>
            <a:r>
              <a:rPr lang="ca-ES-valencia" sz="2100" b="1" dirty="0">
                <a:solidFill>
                  <a:schemeClr val="accent1"/>
                </a:solidFill>
                <a:effectLst>
                  <a:outerShdw blurRad="38100" dist="38100" dir="2700000" algn="tl">
                    <a:srgbClr val="000000">
                      <a:alpha val="43137"/>
                    </a:srgbClr>
                  </a:outerShdw>
                </a:effectLst>
              </a:rPr>
              <a:t>IRPF</a:t>
            </a:r>
          </a:p>
          <a:p>
            <a:pPr marL="207386" indent="0" algn="ctr">
              <a:buClr>
                <a:schemeClr val="accent1"/>
              </a:buClr>
              <a:buNone/>
            </a:pPr>
            <a:r>
              <a:rPr lang="ca-ES-valencia" sz="2100" b="1" dirty="0">
                <a:solidFill>
                  <a:schemeClr val="accent1"/>
                </a:solidFill>
                <a:effectLst>
                  <a:outerShdw blurRad="38100" dist="38100" dir="2700000" algn="tl">
                    <a:srgbClr val="000000">
                      <a:alpha val="43137"/>
                    </a:srgbClr>
                  </a:outerShdw>
                </a:effectLst>
              </a:rPr>
              <a:t>Amb caràcter indefinit</a:t>
            </a:r>
            <a:endParaRPr lang="ca-ES-valencia" sz="2100" b="1" dirty="0">
              <a:effectLst>
                <a:outerShdw blurRad="38100" dist="38100" dir="2700000" algn="tl">
                  <a:srgbClr val="000000">
                    <a:alpha val="43137"/>
                  </a:srgbClr>
                </a:outerShdw>
              </a:effectLst>
            </a:endParaRPr>
          </a:p>
          <a:p>
            <a:pPr marL="493136" indent="-285750" algn="just">
              <a:buClr>
                <a:schemeClr val="accent1"/>
              </a:buClr>
            </a:pPr>
            <a:r>
              <a:rPr lang="ca-ES-valencia" b="1" dirty="0">
                <a:effectLst>
                  <a:outerShdw blurRad="38100" dist="38100" dir="2700000" algn="tl">
                    <a:srgbClr val="000000">
                      <a:alpha val="43137"/>
                    </a:srgbClr>
                  </a:outerShdw>
                </a:effectLst>
              </a:rPr>
              <a:t>S’incrementa de 24.000€ a 30.000€ el requisit del límit de renda para poder aplicar-se la deducció per a contribuents amb dues o més descendents regulada en la lletra t] de l'art. quatre. Un de la Llei 13/1997.</a:t>
            </a:r>
          </a:p>
          <a:p>
            <a:pPr marL="493136" indent="-285750" algn="just">
              <a:buClr>
                <a:schemeClr val="accent1"/>
              </a:buClr>
            </a:pPr>
            <a:r>
              <a:rPr lang="ca-ES-valencia" b="1" dirty="0">
                <a:effectLst>
                  <a:outerShdw blurRad="38100" dist="38100" dir="2700000" algn="tl">
                    <a:srgbClr val="000000">
                      <a:alpha val="43137"/>
                    </a:srgbClr>
                  </a:outerShdw>
                </a:effectLst>
              </a:rPr>
              <a:t>S'actualitzen els límits de renda regulats en els apartats quatre i cinc de l'article 4 de la Llei 13/1997 per a l'aplicació de determinades deduccions.</a:t>
            </a:r>
          </a:p>
          <a:p>
            <a:pPr marL="493136" indent="-285750" algn="just">
              <a:buClr>
                <a:schemeClr val="accent1"/>
              </a:buClr>
              <a:buFontTx/>
              <a:buChar char="-"/>
            </a:pPr>
            <a:endParaRPr lang="ca-ES-valencia" b="1" dirty="0">
              <a:effectLst>
                <a:outerShdw blurRad="38100" dist="38100" dir="2700000" algn="tl">
                  <a:srgbClr val="000000">
                    <a:alpha val="43137"/>
                  </a:srgbClr>
                </a:outerShdw>
              </a:effectLst>
            </a:endParaRPr>
          </a:p>
          <a:p>
            <a:pPr marL="207386" indent="0" algn="just">
              <a:buClr>
                <a:schemeClr val="accent1"/>
              </a:buClr>
              <a:buNone/>
            </a:pPr>
            <a:endParaRPr lang="ca-ES-valencia" b="1" dirty="0">
              <a:effectLst>
                <a:outerShdw blurRad="38100" dist="38100" dir="2700000" algn="tl">
                  <a:srgbClr val="000000">
                    <a:alpha val="43137"/>
                  </a:srgbClr>
                </a:outerShdw>
              </a:effectLst>
            </a:endParaRPr>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graphicFrame>
        <p:nvGraphicFramePr>
          <p:cNvPr id="4" name="Tabla 3">
            <a:extLst>
              <a:ext uri="{FF2B5EF4-FFF2-40B4-BE49-F238E27FC236}">
                <a16:creationId xmlns:a16="http://schemas.microsoft.com/office/drawing/2014/main" id="{6EA989FE-4DA1-44A1-9660-17C859AE3959}"/>
              </a:ext>
            </a:extLst>
          </p:cNvPr>
          <p:cNvGraphicFramePr>
            <a:graphicFrameLocks noGrp="1"/>
          </p:cNvGraphicFramePr>
          <p:nvPr>
            <p:extLst>
              <p:ext uri="{D42A27DB-BD31-4B8C-83A1-F6EECF244321}">
                <p14:modId xmlns:p14="http://schemas.microsoft.com/office/powerpoint/2010/main" val="2117674639"/>
              </p:ext>
            </p:extLst>
          </p:nvPr>
        </p:nvGraphicFramePr>
        <p:xfrm>
          <a:off x="5791200" y="3822700"/>
          <a:ext cx="5478579" cy="1986637"/>
        </p:xfrm>
        <a:graphic>
          <a:graphicData uri="http://schemas.openxmlformats.org/drawingml/2006/table">
            <a:tbl>
              <a:tblPr firstRow="1" firstCol="1" bandRow="1">
                <a:tableStyleId>{5C22544A-7EE6-4342-B048-85BDC9FD1C3A}</a:tableStyleId>
              </a:tblPr>
              <a:tblGrid>
                <a:gridCol w="3814513">
                  <a:extLst>
                    <a:ext uri="{9D8B030D-6E8A-4147-A177-3AD203B41FA5}">
                      <a16:colId xmlns:a16="http://schemas.microsoft.com/office/drawing/2014/main" val="982872825"/>
                    </a:ext>
                  </a:extLst>
                </a:gridCol>
                <a:gridCol w="784539">
                  <a:extLst>
                    <a:ext uri="{9D8B030D-6E8A-4147-A177-3AD203B41FA5}">
                      <a16:colId xmlns:a16="http://schemas.microsoft.com/office/drawing/2014/main" val="1836309025"/>
                    </a:ext>
                  </a:extLst>
                </a:gridCol>
                <a:gridCol w="879527">
                  <a:extLst>
                    <a:ext uri="{9D8B030D-6E8A-4147-A177-3AD203B41FA5}">
                      <a16:colId xmlns:a16="http://schemas.microsoft.com/office/drawing/2014/main" val="1749349396"/>
                    </a:ext>
                  </a:extLst>
                </a:gridCol>
              </a:tblGrid>
              <a:tr h="392257">
                <a:tc gridSpan="3">
                  <a:txBody>
                    <a:bodyPr/>
                    <a:lstStyle/>
                    <a:p>
                      <a:pPr algn="ctr"/>
                      <a:r>
                        <a:rPr lang="es-ES" sz="900" kern="0" dirty="0">
                          <a:effectLst/>
                        </a:rPr>
                        <a:t>Límits renda (art. 4. U)</a:t>
                      </a:r>
                    </a:p>
                    <a:p>
                      <a:pPr algn="ctr"/>
                      <a:endParaRPr lang="es-ES" sz="1200" kern="150" dirty="0">
                        <a:effectLst/>
                        <a:latin typeface="Times New Roman" panose="02020603050405020304" pitchFamily="18" charset="0"/>
                        <a:ea typeface="Andale Sans UI"/>
                        <a:cs typeface="Tahoma" panose="020B0604030504040204" pitchFamily="34" charset="0"/>
                      </a:endParaRPr>
                    </a:p>
                  </a:txBody>
                  <a:tcPr marL="47625" marR="47625"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74423376"/>
                  </a:ext>
                </a:extLst>
              </a:tr>
              <a:tr h="306243">
                <a:tc>
                  <a:txBody>
                    <a:bodyPr/>
                    <a:lstStyle/>
                    <a:p>
                      <a:pPr algn="l"/>
                      <a:r>
                        <a:rPr lang="es-ES" sz="900" kern="0" dirty="0" err="1">
                          <a:effectLst/>
                        </a:rPr>
                        <a:t>Tipus</a:t>
                      </a:r>
                      <a:r>
                        <a:rPr lang="es-ES" sz="900" kern="0" dirty="0">
                          <a:effectLst/>
                        </a:rPr>
                        <a:t> de </a:t>
                      </a:r>
                      <a:r>
                        <a:rPr lang="es-ES" sz="900" kern="0" dirty="0" err="1">
                          <a:effectLst/>
                        </a:rPr>
                        <a:t>tributació</a:t>
                      </a:r>
                      <a:endParaRPr lang="es-ES" sz="1200" kern="150" dirty="0">
                        <a:effectLst/>
                        <a:latin typeface="Times New Roman" panose="02020603050405020304" pitchFamily="18" charset="0"/>
                        <a:ea typeface="Andale Sans UI"/>
                        <a:cs typeface="Tahoma" panose="020B0604030504040204" pitchFamily="34" charset="0"/>
                      </a:endParaRPr>
                    </a:p>
                  </a:txBody>
                  <a:tcPr marL="47625" marR="47625"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900" b="1" kern="0" dirty="0">
                          <a:effectLst/>
                        </a:rPr>
                        <a:t>Individual</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tc>
                  <a:txBody>
                    <a:bodyPr/>
                    <a:lstStyle/>
                    <a:p>
                      <a:pPr algn="ctr"/>
                      <a:r>
                        <a:rPr lang="es-ES" sz="900" b="1" kern="0">
                          <a:effectLst/>
                        </a:rPr>
                        <a:t>Conjunta</a:t>
                      </a:r>
                      <a:endParaRPr lang="es-ES" sz="1200" b="1" kern="150">
                        <a:effectLst/>
                        <a:latin typeface="Times New Roman" panose="02020603050405020304" pitchFamily="18" charset="0"/>
                        <a:ea typeface="Andale Sans UI"/>
                        <a:cs typeface="Tahoma" panose="020B0604030504040204" pitchFamily="34" charset="0"/>
                      </a:endParaRPr>
                    </a:p>
                  </a:txBody>
                  <a:tcPr marL="47625" marR="47625" marT="0" marB="0"/>
                </a:tc>
                <a:extLst>
                  <a:ext uri="{0D108BD9-81ED-4DB2-BD59-A6C34878D82A}">
                    <a16:rowId xmlns:a16="http://schemas.microsoft.com/office/drawing/2014/main" val="3802573075"/>
                  </a:ext>
                </a:extLst>
              </a:tr>
              <a:tr h="283797">
                <a:tc>
                  <a:txBody>
                    <a:bodyPr/>
                    <a:lstStyle/>
                    <a:p>
                      <a:pPr algn="l"/>
                      <a:r>
                        <a:rPr lang="es-ES" sz="900" kern="0" dirty="0">
                          <a:effectLst/>
                        </a:rPr>
                        <a:t>Importe </a:t>
                      </a:r>
                      <a:r>
                        <a:rPr lang="es-ES" sz="900" kern="0" dirty="0" err="1">
                          <a:effectLst/>
                        </a:rPr>
                        <a:t>límit</a:t>
                      </a:r>
                      <a:r>
                        <a:rPr lang="es-ES" sz="900" kern="0" dirty="0">
                          <a:effectLst/>
                        </a:rPr>
                        <a:t> general (1r </a:t>
                      </a:r>
                      <a:r>
                        <a:rPr lang="es-ES" sz="900" kern="0" dirty="0" err="1">
                          <a:effectLst/>
                        </a:rPr>
                        <a:t>paràgraf</a:t>
                      </a:r>
                      <a:r>
                        <a:rPr lang="es-ES" sz="900" kern="0" dirty="0">
                          <a:effectLst/>
                        </a:rPr>
                        <a:t>)</a:t>
                      </a:r>
                      <a:endParaRPr lang="es-ES" sz="1200" kern="150" dirty="0">
                        <a:effectLst/>
                        <a:latin typeface="Times New Roman" panose="02020603050405020304" pitchFamily="18" charset="0"/>
                        <a:ea typeface="Andale Sans UI"/>
                        <a:cs typeface="Tahoma" panose="020B0604030504040204" pitchFamily="34" charset="0"/>
                      </a:endParaRPr>
                    </a:p>
                  </a:txBody>
                  <a:tcPr marL="47625" marR="47625"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900" b="1" kern="0" dirty="0">
                          <a:effectLst/>
                        </a:rPr>
                        <a:t>30.000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tc>
                  <a:txBody>
                    <a:bodyPr/>
                    <a:lstStyle/>
                    <a:p>
                      <a:pPr algn="ctr"/>
                      <a:r>
                        <a:rPr lang="es-ES" sz="900" b="1" kern="0" dirty="0">
                          <a:effectLst/>
                        </a:rPr>
                        <a:t>47.000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extLst>
                  <a:ext uri="{0D108BD9-81ED-4DB2-BD59-A6C34878D82A}">
                    <a16:rowId xmlns:a16="http://schemas.microsoft.com/office/drawing/2014/main" val="3192930800"/>
                  </a:ext>
                </a:extLst>
              </a:tr>
              <a:tr h="334060">
                <a:tc>
                  <a:txBody>
                    <a:bodyPr/>
                    <a:lstStyle/>
                    <a:p>
                      <a:pPr algn="l"/>
                      <a:r>
                        <a:rPr lang="es-ES" sz="900" kern="0" dirty="0" err="1">
                          <a:effectLst/>
                        </a:rPr>
                        <a:t>Import</a:t>
                      </a:r>
                      <a:r>
                        <a:rPr lang="es-ES" sz="900" kern="0" dirty="0">
                          <a:effectLst/>
                        </a:rPr>
                        <a:t> </a:t>
                      </a:r>
                      <a:r>
                        <a:rPr lang="es-ES" sz="900" kern="0" dirty="0" err="1">
                          <a:effectLst/>
                        </a:rPr>
                        <a:t>mínim</a:t>
                      </a:r>
                      <a:r>
                        <a:rPr lang="es-ES" sz="900" kern="0" dirty="0">
                          <a:effectLst/>
                        </a:rPr>
                        <a:t> </a:t>
                      </a:r>
                      <a:r>
                        <a:rPr lang="es-ES" sz="900" kern="0" dirty="0" err="1">
                          <a:effectLst/>
                        </a:rPr>
                        <a:t>rang</a:t>
                      </a:r>
                      <a:r>
                        <a:rPr lang="es-ES" sz="900" kern="0" dirty="0">
                          <a:effectLst/>
                        </a:rPr>
                        <a:t> corrector error salte (art. 4.5)</a:t>
                      </a:r>
                      <a:endParaRPr lang="es-ES" sz="1200" kern="150" dirty="0">
                        <a:effectLst/>
                        <a:latin typeface="Times New Roman" panose="02020603050405020304" pitchFamily="18" charset="0"/>
                        <a:ea typeface="Andale Sans UI"/>
                        <a:cs typeface="Tahoma" panose="020B0604030504040204" pitchFamily="34" charset="0"/>
                      </a:endParaRPr>
                    </a:p>
                  </a:txBody>
                  <a:tcPr marL="47625" marR="47625"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900" b="1" kern="0" dirty="0">
                          <a:effectLst/>
                        </a:rPr>
                        <a:t>27.000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tc>
                  <a:txBody>
                    <a:bodyPr/>
                    <a:lstStyle/>
                    <a:p>
                      <a:pPr algn="ctr"/>
                      <a:r>
                        <a:rPr lang="es-ES" sz="900" b="1" kern="0" dirty="0">
                          <a:effectLst/>
                        </a:rPr>
                        <a:t>44.000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extLst>
                  <a:ext uri="{0D108BD9-81ED-4DB2-BD59-A6C34878D82A}">
                    <a16:rowId xmlns:a16="http://schemas.microsoft.com/office/drawing/2014/main" val="3872942326"/>
                  </a:ext>
                </a:extLst>
              </a:tr>
              <a:tr h="336220">
                <a:tc>
                  <a:txBody>
                    <a:bodyPr/>
                    <a:lstStyle/>
                    <a:p>
                      <a:pPr algn="just"/>
                      <a:r>
                        <a:rPr lang="es-ES" sz="900" kern="0">
                          <a:effectLst/>
                        </a:rPr>
                        <a:t>Importe límit deducció família nombrosa o monoparental (2n paràgraf)</a:t>
                      </a:r>
                      <a:endParaRPr lang="es-ES" sz="1200" kern="150">
                        <a:effectLst/>
                        <a:latin typeface="Times New Roman" panose="02020603050405020304" pitchFamily="18" charset="0"/>
                        <a:ea typeface="Andale Sans UI"/>
                        <a:cs typeface="Tahoma" panose="020B0604030504040204" pitchFamily="34" charset="0"/>
                      </a:endParaRPr>
                    </a:p>
                  </a:txBody>
                  <a:tcPr marL="47625" marR="47625"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900" b="1" kern="0">
                          <a:effectLst/>
                        </a:rPr>
                        <a:t>35.000</a:t>
                      </a:r>
                      <a:endParaRPr lang="es-ES" sz="1200" b="1" kern="150">
                        <a:effectLst/>
                        <a:latin typeface="Times New Roman" panose="02020603050405020304" pitchFamily="18" charset="0"/>
                        <a:ea typeface="Andale Sans UI"/>
                        <a:cs typeface="Tahoma" panose="020B0604030504040204" pitchFamily="34" charset="0"/>
                      </a:endParaRPr>
                    </a:p>
                  </a:txBody>
                  <a:tcPr marL="47625" marR="47625" marT="0" marB="0"/>
                </a:tc>
                <a:tc>
                  <a:txBody>
                    <a:bodyPr/>
                    <a:lstStyle/>
                    <a:p>
                      <a:pPr algn="ctr"/>
                      <a:r>
                        <a:rPr lang="es-ES" sz="900" b="1" kern="0" dirty="0">
                          <a:effectLst/>
                        </a:rPr>
                        <a:t>58.000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extLst>
                  <a:ext uri="{0D108BD9-81ED-4DB2-BD59-A6C34878D82A}">
                    <a16:rowId xmlns:a16="http://schemas.microsoft.com/office/drawing/2014/main" val="1298817855"/>
                  </a:ext>
                </a:extLst>
              </a:tr>
              <a:tr h="334060">
                <a:tc>
                  <a:txBody>
                    <a:bodyPr/>
                    <a:lstStyle/>
                    <a:p>
                      <a:pPr algn="l"/>
                      <a:r>
                        <a:rPr lang="es-ES" sz="900" kern="0" dirty="0" err="1">
                          <a:effectLst/>
                        </a:rPr>
                        <a:t>Import</a:t>
                      </a:r>
                      <a:r>
                        <a:rPr lang="es-ES" sz="900" kern="0" dirty="0">
                          <a:effectLst/>
                        </a:rPr>
                        <a:t> </a:t>
                      </a:r>
                      <a:r>
                        <a:rPr lang="es-ES" sz="900" kern="0" dirty="0" err="1">
                          <a:effectLst/>
                        </a:rPr>
                        <a:t>mínim</a:t>
                      </a:r>
                      <a:r>
                        <a:rPr lang="es-ES" sz="900" kern="0" dirty="0">
                          <a:effectLst/>
                        </a:rPr>
                        <a:t> </a:t>
                      </a:r>
                      <a:r>
                        <a:rPr lang="es-ES" sz="900" kern="0" dirty="0" err="1">
                          <a:effectLst/>
                        </a:rPr>
                        <a:t>rang</a:t>
                      </a:r>
                      <a:r>
                        <a:rPr lang="es-ES" sz="900" kern="0" dirty="0">
                          <a:effectLst/>
                        </a:rPr>
                        <a:t> corrector error salte (art. 4.5)</a:t>
                      </a:r>
                      <a:endParaRPr lang="es-ES" sz="1200" kern="150" dirty="0">
                        <a:effectLst/>
                        <a:latin typeface="Times New Roman" panose="02020603050405020304" pitchFamily="18" charset="0"/>
                        <a:ea typeface="Andale Sans UI"/>
                        <a:cs typeface="Tahoma" panose="020B0604030504040204" pitchFamily="34" charset="0"/>
                      </a:endParaRPr>
                    </a:p>
                  </a:txBody>
                  <a:tcPr marL="47625" marR="47625" marT="0" marB="0">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tcPr>
                </a:tc>
                <a:tc>
                  <a:txBody>
                    <a:bodyPr/>
                    <a:lstStyle/>
                    <a:p>
                      <a:pPr algn="ctr"/>
                      <a:r>
                        <a:rPr lang="es-ES" sz="900" b="1" kern="0">
                          <a:effectLst/>
                        </a:rPr>
                        <a:t>31.000</a:t>
                      </a:r>
                      <a:endParaRPr lang="es-ES" sz="1200" b="1" kern="150">
                        <a:effectLst/>
                        <a:latin typeface="Times New Roman" panose="02020603050405020304" pitchFamily="18" charset="0"/>
                        <a:ea typeface="Andale Sans UI"/>
                        <a:cs typeface="Tahoma" panose="020B0604030504040204" pitchFamily="34" charset="0"/>
                      </a:endParaRPr>
                    </a:p>
                  </a:txBody>
                  <a:tcPr marL="47625" marR="47625" marT="0" marB="0"/>
                </a:tc>
                <a:tc>
                  <a:txBody>
                    <a:bodyPr/>
                    <a:lstStyle/>
                    <a:p>
                      <a:pPr algn="ctr"/>
                      <a:r>
                        <a:rPr lang="es-ES" sz="900" b="1" kern="0" dirty="0">
                          <a:effectLst/>
                        </a:rPr>
                        <a:t>54.000</a:t>
                      </a:r>
                      <a:endParaRPr lang="es-ES" sz="1200" b="1" kern="150" dirty="0">
                        <a:effectLst/>
                        <a:latin typeface="Times New Roman" panose="02020603050405020304" pitchFamily="18" charset="0"/>
                        <a:ea typeface="Andale Sans UI"/>
                        <a:cs typeface="Tahoma" panose="020B0604030504040204" pitchFamily="34" charset="0"/>
                      </a:endParaRPr>
                    </a:p>
                  </a:txBody>
                  <a:tcPr marL="47625" marR="47625" marT="0" marB="0"/>
                </a:tc>
                <a:extLst>
                  <a:ext uri="{0D108BD9-81ED-4DB2-BD59-A6C34878D82A}">
                    <a16:rowId xmlns:a16="http://schemas.microsoft.com/office/drawing/2014/main" val="870128271"/>
                  </a:ext>
                </a:extLst>
              </a:tr>
            </a:tbl>
          </a:graphicData>
        </a:graphic>
      </p:graphicFrame>
    </p:spTree>
    <p:extLst>
      <p:ext uri="{BB962C8B-B14F-4D97-AF65-F5344CB8AC3E}">
        <p14:creationId xmlns:p14="http://schemas.microsoft.com/office/powerpoint/2010/main" val="11139730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4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192629AA-EF0E-4A0B-89DE-64EE79958F3B}"/>
              </a:ext>
            </a:extLst>
          </p:cNvPr>
          <p:cNvSpPr txBox="1">
            <a:spLocks noGrp="1"/>
          </p:cNvSpPr>
          <p:nvPr>
            <p:ph type="title" idx="4294967295"/>
          </p:nvPr>
        </p:nvSpPr>
        <p:spPr>
          <a:xfrm>
            <a:off x="787342" y="1116836"/>
            <a:ext cx="3877982" cy="4624327"/>
          </a:xfrm>
          <a:noFill/>
        </p:spPr>
        <p:txBody>
          <a:bodyPr vert="horz" lIns="91440" tIns="45720" rIns="91440" bIns="45720" rtlCol="0" anchor="ctr">
            <a:normAutofit fontScale="90000"/>
          </a:bodyPr>
          <a:lstStyle/>
          <a:p>
            <a:pPr indent="-209019" algn="ctr"/>
            <a:r>
              <a:rPr lang="es-ES" dirty="0">
                <a:solidFill>
                  <a:schemeClr val="bg2"/>
                </a:solidFill>
              </a:rPr>
              <a:t>DECRET LLEI 14/2022, DE 24 D’OCTUBRE, DEL CONSELL PEL QUAL ES MODIFICA LA LLEI 13/1997 PER A ADEDUAR EL GRAVAMEN IRPF Y ALTRES IMPOSTOS A L’IMPACTE DE LA INFLACIÓ</a:t>
            </a:r>
            <a:br>
              <a:rPr lang="es-ES" dirty="0">
                <a:solidFill>
                  <a:schemeClr val="bg2"/>
                </a:solidFill>
              </a:rPr>
            </a:br>
            <a:endParaRPr lang="en-US" dirty="0">
              <a:solidFill>
                <a:schemeClr val="bg2"/>
              </a:solidFill>
            </a:endParaRPr>
          </a:p>
        </p:txBody>
      </p:sp>
      <p:sp>
        <p:nvSpPr>
          <p:cNvPr id="3" name="Marcador de texto 2">
            <a:extLst>
              <a:ext uri="{FF2B5EF4-FFF2-40B4-BE49-F238E27FC236}">
                <a16:creationId xmlns:a16="http://schemas.microsoft.com/office/drawing/2014/main" id="{BDA28BAF-A383-4C76-A9BF-241F7AABEC5E}"/>
              </a:ext>
            </a:extLst>
          </p:cNvPr>
          <p:cNvSpPr txBox="1">
            <a:spLocks noGrp="1"/>
          </p:cNvSpPr>
          <p:nvPr>
            <p:ph type="body" idx="4294967295"/>
          </p:nvPr>
        </p:nvSpPr>
        <p:spPr>
          <a:xfrm>
            <a:off x="5155905" y="485678"/>
            <a:ext cx="6437680" cy="5872135"/>
          </a:xfrm>
        </p:spPr>
        <p:txBody>
          <a:bodyPr vert="horz" lIns="91440" tIns="45720" rIns="91440" bIns="45720" rtlCol="0" anchor="ctr">
            <a:normAutofit/>
          </a:bodyPr>
          <a:lstStyle/>
          <a:p>
            <a:pPr marL="493136" indent="-285750" algn="just">
              <a:buClr>
                <a:schemeClr val="accent1"/>
              </a:buClr>
            </a:pPr>
            <a:endParaRPr lang="ca-ES-valencia" b="1" dirty="0"/>
          </a:p>
          <a:p>
            <a:pPr marL="207386" indent="0" algn="just">
              <a:buClr>
                <a:schemeClr val="accent1"/>
              </a:buClr>
              <a:buNone/>
            </a:pPr>
            <a:endParaRPr lang="ca-ES-valencia" b="1" dirty="0"/>
          </a:p>
          <a:p>
            <a:pPr marL="207386" indent="0" algn="just">
              <a:buClr>
                <a:schemeClr val="accent1"/>
              </a:buClr>
              <a:buNone/>
            </a:pPr>
            <a:endParaRPr lang="ca-ES-valencia" sz="2100" b="1" dirty="0"/>
          </a:p>
          <a:p>
            <a:pPr marL="207386" indent="0" algn="ctr">
              <a:buClr>
                <a:schemeClr val="accent1"/>
              </a:buClr>
              <a:buNone/>
            </a:pPr>
            <a:r>
              <a:rPr lang="ca-ES-valencia" sz="2100" b="1" dirty="0">
                <a:solidFill>
                  <a:schemeClr val="accent1"/>
                </a:solidFill>
              </a:rPr>
              <a:t>IRPF</a:t>
            </a:r>
          </a:p>
          <a:p>
            <a:pPr marL="207386" indent="0" algn="ctr">
              <a:buClr>
                <a:schemeClr val="accent1"/>
              </a:buClr>
              <a:buNone/>
            </a:pPr>
            <a:r>
              <a:rPr lang="ca-ES-valencia" sz="2100" b="1" dirty="0">
                <a:solidFill>
                  <a:schemeClr val="accent1"/>
                </a:solidFill>
              </a:rPr>
              <a:t>Amb efectes per als períodes impositius conclosos des de l’1 de gener de 2023</a:t>
            </a:r>
          </a:p>
          <a:p>
            <a:pPr marL="207386" indent="0" algn="ctr">
              <a:buClr>
                <a:schemeClr val="accent1"/>
              </a:buClr>
              <a:buNone/>
            </a:pPr>
            <a:endParaRPr lang="ca-ES-valencia" sz="2100" b="1" dirty="0">
              <a:solidFill>
                <a:schemeClr val="accent1"/>
              </a:solidFill>
            </a:endParaRPr>
          </a:p>
          <a:p>
            <a:pPr marL="550286" indent="-285750" algn="just">
              <a:buClr>
                <a:schemeClr val="accent1"/>
              </a:buClr>
            </a:pPr>
            <a:r>
              <a:rPr lang="ca-ES-valencia" b="1" dirty="0">
                <a:solidFill>
                  <a:schemeClr val="tx1"/>
                </a:solidFill>
                <a:effectLst>
                  <a:outerShdw blurRad="38100" dist="38100" dir="2700000" algn="tl">
                    <a:srgbClr val="000000">
                      <a:alpha val="43137"/>
                    </a:srgbClr>
                  </a:outerShdw>
                </a:effectLst>
              </a:rPr>
              <a:t>Es simplifiquen els requisits per a la deducció per inversió en instal·lacions d'autoconsum o de generació d'energia elèctrica o tèrmica a través de fonts renovables (en particular, se suprimeix l'obligatorietat de certificació per l'IVACE) .</a:t>
            </a:r>
          </a:p>
          <a:p>
            <a:pPr marL="207386" indent="0" algn="just">
              <a:buClr>
                <a:schemeClr val="accent1"/>
              </a:buClr>
              <a:buNone/>
            </a:pPr>
            <a:endParaRPr lang="ca-ES-valencia" b="1" dirty="0"/>
          </a:p>
          <a:p>
            <a:pPr marL="493136" indent="-285750" algn="just">
              <a:buClr>
                <a:schemeClr val="accent1"/>
              </a:buClr>
            </a:pPr>
            <a:endParaRPr lang="ca-ES-valencia" b="1" dirty="0"/>
          </a:p>
          <a:p>
            <a:pPr marL="414772" indent="-207386"/>
            <a:endParaRPr lang="ca-ES-valencia" b="1" dirty="0"/>
          </a:p>
          <a:p>
            <a:pPr marL="414772" indent="-207386"/>
            <a:endParaRPr lang="ca-ES-valencia" b="1" dirty="0"/>
          </a:p>
          <a:p>
            <a:pPr marL="414772" indent="-207386"/>
            <a:endParaRPr lang="ca-ES-valencia" b="1" dirty="0"/>
          </a:p>
        </p:txBody>
      </p:sp>
      <p:pic>
        <p:nvPicPr>
          <p:cNvPr id="5" name="Imagen 4">
            <a:extLst>
              <a:ext uri="{FF2B5EF4-FFF2-40B4-BE49-F238E27FC236}">
                <a16:creationId xmlns:a16="http://schemas.microsoft.com/office/drawing/2014/main" id="{F71F1570-8789-4F84-B0D9-B8EBCA64D7F7}"/>
              </a:ext>
            </a:extLst>
          </p:cNvPr>
          <p:cNvPicPr>
            <a:picLocks noChangeAspect="1"/>
          </p:cNvPicPr>
          <p:nvPr/>
        </p:nvPicPr>
        <p:blipFill>
          <a:blip r:embed="rId3"/>
          <a:stretch>
            <a:fillRect/>
          </a:stretch>
        </p:blipFill>
        <p:spPr>
          <a:xfrm>
            <a:off x="8875217" y="6011694"/>
            <a:ext cx="3316784" cy="770169"/>
          </a:xfrm>
          <a:prstGeom prst="rect">
            <a:avLst/>
          </a:prstGeom>
        </p:spPr>
      </p:pic>
    </p:spTree>
    <p:extLst>
      <p:ext uri="{BB962C8B-B14F-4D97-AF65-F5344CB8AC3E}">
        <p14:creationId xmlns:p14="http://schemas.microsoft.com/office/powerpoint/2010/main" val="1179611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videndo">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2497</Words>
  <Application>Microsoft Office PowerPoint</Application>
  <PresentationFormat>Panorámica</PresentationFormat>
  <Paragraphs>416</Paragraphs>
  <Slides>20</Slides>
  <Notes>20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Arial</vt:lpstr>
      <vt:lpstr>Calibri</vt:lpstr>
      <vt:lpstr>Gill Sans MT</vt:lpstr>
      <vt:lpstr>Liberation Serif</vt:lpstr>
      <vt:lpstr>Times New Roman</vt:lpstr>
      <vt:lpstr>Wingdings</vt:lpstr>
      <vt:lpstr>Wingdings 2</vt:lpstr>
      <vt:lpstr>Dividendo</vt:lpstr>
      <vt:lpstr>Presentación de PowerPoint</vt:lpstr>
      <vt:lpstr>ANTECEDENTS DE LA REFORMA FISCAL</vt:lpstr>
      <vt:lpstr>CANVIS NORMATIUS DERIVATS</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DECRET LLEI 14/2022, DE 24 D’OCTUBRE, DEL CONSELL PEL QUAL ES MODIFICA LA LLEI 13/1997 PER A ADEDUAR EL GRAVAMEN IRPF Y ALTRES IMPOSTOS A L’IMPACTE DE LA INFLACIÓ </vt:lpstr>
      <vt:lpstr>AVANTProjecte Llei de presussupostos 2023 </vt:lpstr>
      <vt:lpstr>avantProjecte Llei de presussupostos 2023 </vt:lpstr>
      <vt:lpstr>AVANTProjecte Llei de presussupostos 2023 </vt:lpstr>
      <vt:lpstr>AVANTProjecte de Llei de mesures fiscals, de gestió administrativa y financera, i d’organització de la Generalitat 2023 </vt:lpstr>
      <vt:lpstr>IMPOST SOBRE EL DIPÒSIT DE RESIDUS EN ABOCADORS, LA INCINERACIÓ I LA COINCINERACIÓ DE RESIDUS</vt:lpstr>
      <vt:lpstr>MODIFICACIONS NORMATIVES ALS TRIBUTS CEDITS</vt:lpstr>
      <vt:lpstr>CANVIS A LA REGULACIÓ DE LES TAXES</vt:lpstr>
      <vt:lpstr>MODIFICACIÓ DE LA LLEI DE PORTS DE LA GENERALITAT</vt:lpstr>
      <vt:lpstr>MODIFICACIONS A LA LLEI 1/2020 DEL JOC I PREVENCIÓ DE LA LUDOPATIA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LOPEZ ORTIZ, LUIS FELIPE</dc:creator>
  <cp:lastModifiedBy>BENEYTO CABANES, RAFAEL</cp:lastModifiedBy>
  <cp:revision>103</cp:revision>
  <cp:lastPrinted>2021-10-18T11:52:38Z</cp:lastPrinted>
  <dcterms:created xsi:type="dcterms:W3CDTF">2020-09-11T08:15:29Z</dcterms:created>
  <dcterms:modified xsi:type="dcterms:W3CDTF">2022-11-17T08:20:01Z</dcterms:modified>
</cp:coreProperties>
</file>